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64" r:id="rId2"/>
    <p:sldId id="333" r:id="rId3"/>
    <p:sldId id="321" r:id="rId4"/>
    <p:sldId id="362" r:id="rId5"/>
    <p:sldId id="351" r:id="rId6"/>
    <p:sldId id="352" r:id="rId7"/>
    <p:sldId id="308" r:id="rId8"/>
    <p:sldId id="326" r:id="rId9"/>
    <p:sldId id="357" r:id="rId10"/>
    <p:sldId id="361" r:id="rId11"/>
    <p:sldId id="342" r:id="rId12"/>
    <p:sldId id="349" r:id="rId13"/>
    <p:sldId id="330" r:id="rId14"/>
    <p:sldId id="359" r:id="rId15"/>
    <p:sldId id="358" r:id="rId16"/>
    <p:sldId id="360" r:id="rId17"/>
    <p:sldId id="332" r:id="rId18"/>
    <p:sldId id="315" r:id="rId19"/>
    <p:sldId id="312" r:id="rId20"/>
    <p:sldId id="317" r:id="rId21"/>
    <p:sldId id="318" r:id="rId22"/>
    <p:sldId id="319" r:id="rId23"/>
  </p:sldIdLst>
  <p:sldSz cx="9144000" cy="6858000" type="screen4x3"/>
  <p:notesSz cx="7023100" cy="9309100"/>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99">
          <p15:clr>
            <a:srgbClr val="A4A3A4"/>
          </p15:clr>
        </p15:guide>
        <p15:guide id="3" orient="horz" pos="4319">
          <p15:clr>
            <a:srgbClr val="A4A3A4"/>
          </p15:clr>
        </p15:guide>
        <p15:guide id="4" pos="2880">
          <p15:clr>
            <a:srgbClr val="A4A3A4"/>
          </p15:clr>
        </p15:guide>
        <p15:guide id="5" pos="5759">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3319"/>
    <a:srgbClr val="C05017"/>
    <a:srgbClr val="68213B"/>
    <a:srgbClr val="682145"/>
    <a:srgbClr val="A47700"/>
    <a:srgbClr val="719500"/>
    <a:srgbClr val="545F1D"/>
    <a:srgbClr val="6452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41" autoAdjust="0"/>
    <p:restoredTop sz="78128" autoAdjust="0"/>
  </p:normalViewPr>
  <p:slideViewPr>
    <p:cSldViewPr snapToGrid="0">
      <p:cViewPr varScale="1">
        <p:scale>
          <a:sx n="102" d="100"/>
          <a:sy n="102" d="100"/>
        </p:scale>
        <p:origin x="1506" y="114"/>
      </p:cViewPr>
      <p:guideLst>
        <p:guide orient="horz" pos="2160"/>
        <p:guide orient="horz" pos="799"/>
        <p:guide orient="horz" pos="4319"/>
        <p:guide pos="2880"/>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162" y="-96"/>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8589A-FD26-4D0E-9CE1-3653E6BFBB4B}" type="doc">
      <dgm:prSet loTypeId="urn:microsoft.com/office/officeart/2005/8/layout/process5" loCatId="process" qsTypeId="urn:microsoft.com/office/officeart/2005/8/quickstyle/simple1" qsCatId="simple" csTypeId="urn:microsoft.com/office/officeart/2005/8/colors/accent2_1" csCatId="accent2" phldr="1"/>
      <dgm:spPr/>
      <dgm:t>
        <a:bodyPr/>
        <a:lstStyle/>
        <a:p>
          <a:endParaRPr lang="en-CA"/>
        </a:p>
      </dgm:t>
    </dgm:pt>
    <dgm:pt modelId="{E07F3527-B888-42BD-891F-397A2975EDE5}">
      <dgm:prSet phldrT="[Text]" custT="1"/>
      <dgm:spPr/>
      <dgm:t>
        <a:bodyPr/>
        <a:lstStyle/>
        <a:p>
          <a:r>
            <a:rPr lang="en-US" sz="1200" dirty="0" smtClean="0">
              <a:solidFill>
                <a:srgbClr val="6E3319"/>
              </a:solidFill>
            </a:rPr>
            <a:t>Applicant submits application during intake period</a:t>
          </a:r>
          <a:endParaRPr lang="en-CA" sz="1200" dirty="0">
            <a:solidFill>
              <a:srgbClr val="6E3319"/>
            </a:solidFill>
          </a:endParaRPr>
        </a:p>
      </dgm:t>
    </dgm:pt>
    <dgm:pt modelId="{E12ACDE2-461C-4B7B-B1A4-D90BAB1ECE93}" type="parTrans" cxnId="{A5C0143D-E84E-4B8E-91C4-B5328B9CD754}">
      <dgm:prSet/>
      <dgm:spPr/>
      <dgm:t>
        <a:bodyPr/>
        <a:lstStyle/>
        <a:p>
          <a:endParaRPr lang="en-CA" sz="1200">
            <a:solidFill>
              <a:srgbClr val="6E3319"/>
            </a:solidFill>
          </a:endParaRPr>
        </a:p>
      </dgm:t>
    </dgm:pt>
    <dgm:pt modelId="{000962E5-D9CA-407A-81F0-BCA0BA382E41}" type="sibTrans" cxnId="{A5C0143D-E84E-4B8E-91C4-B5328B9CD754}">
      <dgm:prSet custT="1"/>
      <dgm:spPr/>
      <dgm:t>
        <a:bodyPr/>
        <a:lstStyle/>
        <a:p>
          <a:endParaRPr lang="en-CA" sz="1200">
            <a:solidFill>
              <a:srgbClr val="6E3319"/>
            </a:solidFill>
          </a:endParaRPr>
        </a:p>
      </dgm:t>
    </dgm:pt>
    <dgm:pt modelId="{8A84ED2A-22D3-44A4-9658-138E42533CE9}">
      <dgm:prSet phldrT="[Text]" custT="1"/>
      <dgm:spPr/>
      <dgm:t>
        <a:bodyPr/>
        <a:lstStyle/>
        <a:p>
          <a:r>
            <a:rPr lang="en-US" sz="1200" dirty="0" smtClean="0">
              <a:solidFill>
                <a:srgbClr val="6E3319"/>
              </a:solidFill>
            </a:rPr>
            <a:t>AMF completes review and assessment to determine eligibility</a:t>
          </a:r>
          <a:endParaRPr lang="en-CA" sz="1200" dirty="0">
            <a:solidFill>
              <a:srgbClr val="6E3319"/>
            </a:solidFill>
          </a:endParaRPr>
        </a:p>
      </dgm:t>
    </dgm:pt>
    <dgm:pt modelId="{0A051B3B-1588-401C-9C9A-26CC848D1034}" type="parTrans" cxnId="{8B7EEEF6-E5B4-410E-A92C-2BCA92ABA000}">
      <dgm:prSet/>
      <dgm:spPr/>
      <dgm:t>
        <a:bodyPr/>
        <a:lstStyle/>
        <a:p>
          <a:endParaRPr lang="en-CA" sz="1200">
            <a:solidFill>
              <a:srgbClr val="6E3319"/>
            </a:solidFill>
          </a:endParaRPr>
        </a:p>
      </dgm:t>
    </dgm:pt>
    <dgm:pt modelId="{7B1E7438-CD86-4212-B787-705442B4A07E}" type="sibTrans" cxnId="{8B7EEEF6-E5B4-410E-A92C-2BCA92ABA000}">
      <dgm:prSet custT="1"/>
      <dgm:spPr/>
      <dgm:t>
        <a:bodyPr/>
        <a:lstStyle/>
        <a:p>
          <a:endParaRPr lang="en-CA" sz="1200">
            <a:solidFill>
              <a:srgbClr val="6E3319"/>
            </a:solidFill>
          </a:endParaRPr>
        </a:p>
      </dgm:t>
    </dgm:pt>
    <dgm:pt modelId="{1B35B6E1-BE0B-4EA3-B7A4-BE75D2A59B9C}">
      <dgm:prSet phldrT="[Text]" custT="1"/>
      <dgm:spPr/>
      <dgm:t>
        <a:bodyPr/>
        <a:lstStyle/>
        <a:p>
          <a:r>
            <a:rPr lang="en-US" sz="1200" dirty="0" smtClean="0">
              <a:solidFill>
                <a:srgbClr val="6E3319"/>
              </a:solidFill>
            </a:rPr>
            <a:t>At close of intake period AMF completes evaluation of all eligible applications per evaluation criteria</a:t>
          </a:r>
          <a:endParaRPr lang="en-CA" sz="1200" dirty="0">
            <a:solidFill>
              <a:srgbClr val="6E3319"/>
            </a:solidFill>
          </a:endParaRPr>
        </a:p>
      </dgm:t>
    </dgm:pt>
    <dgm:pt modelId="{FB7393FF-9DA3-4E47-9379-9965FC62BB38}" type="parTrans" cxnId="{985C7A80-B36E-4F48-9E91-E9B958A9C804}">
      <dgm:prSet/>
      <dgm:spPr/>
      <dgm:t>
        <a:bodyPr/>
        <a:lstStyle/>
        <a:p>
          <a:endParaRPr lang="en-CA" sz="1200">
            <a:solidFill>
              <a:srgbClr val="6E3319"/>
            </a:solidFill>
          </a:endParaRPr>
        </a:p>
      </dgm:t>
    </dgm:pt>
    <dgm:pt modelId="{D2878716-5982-474A-8078-7B4A6555CA05}" type="sibTrans" cxnId="{985C7A80-B36E-4F48-9E91-E9B958A9C804}">
      <dgm:prSet custT="1"/>
      <dgm:spPr/>
      <dgm:t>
        <a:bodyPr/>
        <a:lstStyle/>
        <a:p>
          <a:endParaRPr lang="en-CA" sz="1200">
            <a:solidFill>
              <a:srgbClr val="6E3319"/>
            </a:solidFill>
          </a:endParaRPr>
        </a:p>
      </dgm:t>
    </dgm:pt>
    <dgm:pt modelId="{1A9C061A-6401-4953-B678-743832165307}">
      <dgm:prSet phldrT="[Text]" custT="1"/>
      <dgm:spPr/>
      <dgm:t>
        <a:bodyPr/>
        <a:lstStyle/>
        <a:p>
          <a:r>
            <a:rPr lang="en-US" sz="1200" dirty="0" smtClean="0">
              <a:solidFill>
                <a:srgbClr val="6E3319"/>
              </a:solidFill>
            </a:rPr>
            <a:t>Grant recommendations are made based on application score and envelope funding available </a:t>
          </a:r>
          <a:endParaRPr lang="en-CA" sz="1200" dirty="0">
            <a:solidFill>
              <a:srgbClr val="6E3319"/>
            </a:solidFill>
          </a:endParaRPr>
        </a:p>
      </dgm:t>
    </dgm:pt>
    <dgm:pt modelId="{26D60E0C-4F79-41C0-B6B2-0D2428BC9DCE}" type="parTrans" cxnId="{DFD63D5F-9159-40B5-9DB1-EAEF121CB20F}">
      <dgm:prSet/>
      <dgm:spPr/>
      <dgm:t>
        <a:bodyPr/>
        <a:lstStyle/>
        <a:p>
          <a:endParaRPr lang="en-CA" sz="1200">
            <a:solidFill>
              <a:srgbClr val="6E3319"/>
            </a:solidFill>
          </a:endParaRPr>
        </a:p>
      </dgm:t>
    </dgm:pt>
    <dgm:pt modelId="{6892F53C-8DE9-46F6-87FF-D5FC71B82251}" type="sibTrans" cxnId="{DFD63D5F-9159-40B5-9DB1-EAEF121CB20F}">
      <dgm:prSet custT="1"/>
      <dgm:spPr/>
      <dgm:t>
        <a:bodyPr/>
        <a:lstStyle/>
        <a:p>
          <a:endParaRPr lang="en-CA" sz="1200">
            <a:solidFill>
              <a:srgbClr val="6E3319"/>
            </a:solidFill>
          </a:endParaRPr>
        </a:p>
      </dgm:t>
    </dgm:pt>
    <dgm:pt modelId="{7DCD5413-A136-41AB-83F8-6A92F5E166E8}">
      <dgm:prSet custT="1"/>
      <dgm:spPr/>
      <dgm:t>
        <a:bodyPr/>
        <a:lstStyle/>
        <a:p>
          <a:r>
            <a:rPr lang="en-US" sz="1200" dirty="0" smtClean="0">
              <a:solidFill>
                <a:srgbClr val="6E3319"/>
              </a:solidFill>
            </a:rPr>
            <a:t>Applicants advised of decision</a:t>
          </a:r>
          <a:endParaRPr lang="en-CA" sz="1200" dirty="0">
            <a:solidFill>
              <a:srgbClr val="6E3319"/>
            </a:solidFill>
          </a:endParaRPr>
        </a:p>
      </dgm:t>
    </dgm:pt>
    <dgm:pt modelId="{EA646BEF-2906-43E3-9A73-B7EB1137A610}" type="parTrans" cxnId="{EFE62FBF-176F-42DD-971A-50E916BB7BCF}">
      <dgm:prSet/>
      <dgm:spPr/>
      <dgm:t>
        <a:bodyPr/>
        <a:lstStyle/>
        <a:p>
          <a:endParaRPr lang="en-CA" sz="1200">
            <a:solidFill>
              <a:srgbClr val="6E3319"/>
            </a:solidFill>
          </a:endParaRPr>
        </a:p>
      </dgm:t>
    </dgm:pt>
    <dgm:pt modelId="{958D992D-FCDB-4616-A40B-BF8EDD1BAA6C}" type="sibTrans" cxnId="{EFE62FBF-176F-42DD-971A-50E916BB7BCF}">
      <dgm:prSet/>
      <dgm:spPr/>
      <dgm:t>
        <a:bodyPr/>
        <a:lstStyle/>
        <a:p>
          <a:endParaRPr lang="en-CA" sz="1200">
            <a:solidFill>
              <a:srgbClr val="6E3319"/>
            </a:solidFill>
          </a:endParaRPr>
        </a:p>
      </dgm:t>
    </dgm:pt>
    <dgm:pt modelId="{C6B07C23-349A-4327-9B74-35A53D1A73D3}">
      <dgm:prSet phldrT="[Text]" custT="1"/>
      <dgm:spPr/>
      <dgm:t>
        <a:bodyPr/>
        <a:lstStyle/>
        <a:p>
          <a:r>
            <a:rPr lang="en-US" sz="1200" dirty="0" smtClean="0">
              <a:solidFill>
                <a:srgbClr val="6E3319"/>
              </a:solidFill>
            </a:rPr>
            <a:t>Applicants informed  in writing of eligibility</a:t>
          </a:r>
          <a:endParaRPr lang="en-CA" sz="1200" dirty="0">
            <a:solidFill>
              <a:srgbClr val="6E3319"/>
            </a:solidFill>
          </a:endParaRPr>
        </a:p>
      </dgm:t>
    </dgm:pt>
    <dgm:pt modelId="{F5CF7054-B32C-43FF-A291-74FF74EC308B}" type="parTrans" cxnId="{FBF6854E-5868-4739-8601-93D279E58A50}">
      <dgm:prSet/>
      <dgm:spPr/>
      <dgm:t>
        <a:bodyPr/>
        <a:lstStyle/>
        <a:p>
          <a:endParaRPr lang="en-CA" sz="1200">
            <a:solidFill>
              <a:srgbClr val="6E3319"/>
            </a:solidFill>
          </a:endParaRPr>
        </a:p>
      </dgm:t>
    </dgm:pt>
    <dgm:pt modelId="{D697FE65-8D19-4EB7-9F06-BE6A92DCFA71}" type="sibTrans" cxnId="{FBF6854E-5868-4739-8601-93D279E58A50}">
      <dgm:prSet custT="1"/>
      <dgm:spPr/>
      <dgm:t>
        <a:bodyPr/>
        <a:lstStyle/>
        <a:p>
          <a:endParaRPr lang="en-CA" sz="1200">
            <a:solidFill>
              <a:srgbClr val="6E3319"/>
            </a:solidFill>
          </a:endParaRPr>
        </a:p>
      </dgm:t>
    </dgm:pt>
    <dgm:pt modelId="{D0D46ADB-ED0B-4703-9569-CDAB715F3827}" type="pres">
      <dgm:prSet presAssocID="{F9D8589A-FD26-4D0E-9CE1-3653E6BFBB4B}" presName="diagram" presStyleCnt="0">
        <dgm:presLayoutVars>
          <dgm:dir/>
          <dgm:resizeHandles val="exact"/>
        </dgm:presLayoutVars>
      </dgm:prSet>
      <dgm:spPr/>
      <dgm:t>
        <a:bodyPr/>
        <a:lstStyle/>
        <a:p>
          <a:endParaRPr lang="en-CA"/>
        </a:p>
      </dgm:t>
    </dgm:pt>
    <dgm:pt modelId="{545C99AA-AFD1-49B8-BBC6-D43F4C9A7FC4}" type="pres">
      <dgm:prSet presAssocID="{E07F3527-B888-42BD-891F-397A2975EDE5}" presName="node" presStyleLbl="node1" presStyleIdx="0" presStyleCnt="6">
        <dgm:presLayoutVars>
          <dgm:bulletEnabled val="1"/>
        </dgm:presLayoutVars>
      </dgm:prSet>
      <dgm:spPr/>
      <dgm:t>
        <a:bodyPr/>
        <a:lstStyle/>
        <a:p>
          <a:endParaRPr lang="en-CA"/>
        </a:p>
      </dgm:t>
    </dgm:pt>
    <dgm:pt modelId="{C4651EB2-66FA-4187-9A3C-7D7ECB897E44}" type="pres">
      <dgm:prSet presAssocID="{000962E5-D9CA-407A-81F0-BCA0BA382E41}" presName="sibTrans" presStyleLbl="sibTrans2D1" presStyleIdx="0" presStyleCnt="5"/>
      <dgm:spPr/>
      <dgm:t>
        <a:bodyPr/>
        <a:lstStyle/>
        <a:p>
          <a:endParaRPr lang="en-CA"/>
        </a:p>
      </dgm:t>
    </dgm:pt>
    <dgm:pt modelId="{6760A879-3627-42EC-836A-64FF7C428D97}" type="pres">
      <dgm:prSet presAssocID="{000962E5-D9CA-407A-81F0-BCA0BA382E41}" presName="connectorText" presStyleLbl="sibTrans2D1" presStyleIdx="0" presStyleCnt="5"/>
      <dgm:spPr/>
      <dgm:t>
        <a:bodyPr/>
        <a:lstStyle/>
        <a:p>
          <a:endParaRPr lang="en-CA"/>
        </a:p>
      </dgm:t>
    </dgm:pt>
    <dgm:pt modelId="{0D6B963A-F1C6-4F98-BDFC-8884D2FE2CB5}" type="pres">
      <dgm:prSet presAssocID="{8A84ED2A-22D3-44A4-9658-138E42533CE9}" presName="node" presStyleLbl="node1" presStyleIdx="1" presStyleCnt="6">
        <dgm:presLayoutVars>
          <dgm:bulletEnabled val="1"/>
        </dgm:presLayoutVars>
      </dgm:prSet>
      <dgm:spPr/>
      <dgm:t>
        <a:bodyPr/>
        <a:lstStyle/>
        <a:p>
          <a:endParaRPr lang="en-CA"/>
        </a:p>
      </dgm:t>
    </dgm:pt>
    <dgm:pt modelId="{CA609FFE-BA56-4046-B5C4-8ABBE4EBC03D}" type="pres">
      <dgm:prSet presAssocID="{7B1E7438-CD86-4212-B787-705442B4A07E}" presName="sibTrans" presStyleLbl="sibTrans2D1" presStyleIdx="1" presStyleCnt="5"/>
      <dgm:spPr/>
      <dgm:t>
        <a:bodyPr/>
        <a:lstStyle/>
        <a:p>
          <a:endParaRPr lang="en-CA"/>
        </a:p>
      </dgm:t>
    </dgm:pt>
    <dgm:pt modelId="{B855A98B-7C9B-48F5-8C6A-C47F202006B4}" type="pres">
      <dgm:prSet presAssocID="{7B1E7438-CD86-4212-B787-705442B4A07E}" presName="connectorText" presStyleLbl="sibTrans2D1" presStyleIdx="1" presStyleCnt="5"/>
      <dgm:spPr/>
      <dgm:t>
        <a:bodyPr/>
        <a:lstStyle/>
        <a:p>
          <a:endParaRPr lang="en-CA"/>
        </a:p>
      </dgm:t>
    </dgm:pt>
    <dgm:pt modelId="{16C7BFA2-0360-4748-8655-5D750A87DAC9}" type="pres">
      <dgm:prSet presAssocID="{C6B07C23-349A-4327-9B74-35A53D1A73D3}" presName="node" presStyleLbl="node1" presStyleIdx="2" presStyleCnt="6">
        <dgm:presLayoutVars>
          <dgm:bulletEnabled val="1"/>
        </dgm:presLayoutVars>
      </dgm:prSet>
      <dgm:spPr/>
      <dgm:t>
        <a:bodyPr/>
        <a:lstStyle/>
        <a:p>
          <a:endParaRPr lang="en-CA"/>
        </a:p>
      </dgm:t>
    </dgm:pt>
    <dgm:pt modelId="{0E2BACD7-8FC5-4408-8048-DDC20B10D39C}" type="pres">
      <dgm:prSet presAssocID="{D697FE65-8D19-4EB7-9F06-BE6A92DCFA71}" presName="sibTrans" presStyleLbl="sibTrans2D1" presStyleIdx="2" presStyleCnt="5"/>
      <dgm:spPr/>
      <dgm:t>
        <a:bodyPr/>
        <a:lstStyle/>
        <a:p>
          <a:endParaRPr lang="en-CA"/>
        </a:p>
      </dgm:t>
    </dgm:pt>
    <dgm:pt modelId="{D9E0A438-96F0-4CD9-B8AD-E74B631979F3}" type="pres">
      <dgm:prSet presAssocID="{D697FE65-8D19-4EB7-9F06-BE6A92DCFA71}" presName="connectorText" presStyleLbl="sibTrans2D1" presStyleIdx="2" presStyleCnt="5"/>
      <dgm:spPr/>
      <dgm:t>
        <a:bodyPr/>
        <a:lstStyle/>
        <a:p>
          <a:endParaRPr lang="en-CA"/>
        </a:p>
      </dgm:t>
    </dgm:pt>
    <dgm:pt modelId="{DA7B5C66-D3C9-43FC-88F8-E5E6BBEC4670}" type="pres">
      <dgm:prSet presAssocID="{1B35B6E1-BE0B-4EA3-B7A4-BE75D2A59B9C}" presName="node" presStyleLbl="node1" presStyleIdx="3" presStyleCnt="6">
        <dgm:presLayoutVars>
          <dgm:bulletEnabled val="1"/>
        </dgm:presLayoutVars>
      </dgm:prSet>
      <dgm:spPr/>
      <dgm:t>
        <a:bodyPr/>
        <a:lstStyle/>
        <a:p>
          <a:endParaRPr lang="en-CA"/>
        </a:p>
      </dgm:t>
    </dgm:pt>
    <dgm:pt modelId="{0DD12AAA-1797-4DA7-82CA-D68B87143975}" type="pres">
      <dgm:prSet presAssocID="{D2878716-5982-474A-8078-7B4A6555CA05}" presName="sibTrans" presStyleLbl="sibTrans2D1" presStyleIdx="3" presStyleCnt="5"/>
      <dgm:spPr/>
      <dgm:t>
        <a:bodyPr/>
        <a:lstStyle/>
        <a:p>
          <a:endParaRPr lang="en-CA"/>
        </a:p>
      </dgm:t>
    </dgm:pt>
    <dgm:pt modelId="{959D5221-33AB-4E22-93AE-46A33FF890E3}" type="pres">
      <dgm:prSet presAssocID="{D2878716-5982-474A-8078-7B4A6555CA05}" presName="connectorText" presStyleLbl="sibTrans2D1" presStyleIdx="3" presStyleCnt="5"/>
      <dgm:spPr/>
      <dgm:t>
        <a:bodyPr/>
        <a:lstStyle/>
        <a:p>
          <a:endParaRPr lang="en-CA"/>
        </a:p>
      </dgm:t>
    </dgm:pt>
    <dgm:pt modelId="{4568E1DA-B3BF-4241-8C2C-933923BF8292}" type="pres">
      <dgm:prSet presAssocID="{1A9C061A-6401-4953-B678-743832165307}" presName="node" presStyleLbl="node1" presStyleIdx="4" presStyleCnt="6">
        <dgm:presLayoutVars>
          <dgm:bulletEnabled val="1"/>
        </dgm:presLayoutVars>
      </dgm:prSet>
      <dgm:spPr/>
      <dgm:t>
        <a:bodyPr/>
        <a:lstStyle/>
        <a:p>
          <a:endParaRPr lang="en-CA"/>
        </a:p>
      </dgm:t>
    </dgm:pt>
    <dgm:pt modelId="{6F325FB5-CE41-4F53-A64C-23856F718B23}" type="pres">
      <dgm:prSet presAssocID="{6892F53C-8DE9-46F6-87FF-D5FC71B82251}" presName="sibTrans" presStyleLbl="sibTrans2D1" presStyleIdx="4" presStyleCnt="5"/>
      <dgm:spPr/>
      <dgm:t>
        <a:bodyPr/>
        <a:lstStyle/>
        <a:p>
          <a:endParaRPr lang="en-CA"/>
        </a:p>
      </dgm:t>
    </dgm:pt>
    <dgm:pt modelId="{829E8CF6-1ADF-43C5-8E95-1A64733469E9}" type="pres">
      <dgm:prSet presAssocID="{6892F53C-8DE9-46F6-87FF-D5FC71B82251}" presName="connectorText" presStyleLbl="sibTrans2D1" presStyleIdx="4" presStyleCnt="5"/>
      <dgm:spPr/>
      <dgm:t>
        <a:bodyPr/>
        <a:lstStyle/>
        <a:p>
          <a:endParaRPr lang="en-CA"/>
        </a:p>
      </dgm:t>
    </dgm:pt>
    <dgm:pt modelId="{F7659104-21FA-4A20-8264-A12E9D4AA603}" type="pres">
      <dgm:prSet presAssocID="{7DCD5413-A136-41AB-83F8-6A92F5E166E8}" presName="node" presStyleLbl="node1" presStyleIdx="5" presStyleCnt="6">
        <dgm:presLayoutVars>
          <dgm:bulletEnabled val="1"/>
        </dgm:presLayoutVars>
      </dgm:prSet>
      <dgm:spPr/>
      <dgm:t>
        <a:bodyPr/>
        <a:lstStyle/>
        <a:p>
          <a:endParaRPr lang="en-CA"/>
        </a:p>
      </dgm:t>
    </dgm:pt>
  </dgm:ptLst>
  <dgm:cxnLst>
    <dgm:cxn modelId="{823D194C-F604-46D0-ABA6-D4EBD81A89E2}" type="presOf" srcId="{1B35B6E1-BE0B-4EA3-B7A4-BE75D2A59B9C}" destId="{DA7B5C66-D3C9-43FC-88F8-E5E6BBEC4670}" srcOrd="0" destOrd="0" presId="urn:microsoft.com/office/officeart/2005/8/layout/process5"/>
    <dgm:cxn modelId="{DD37E349-C05D-468E-AC2C-0840AE125E60}" type="presOf" srcId="{C6B07C23-349A-4327-9B74-35A53D1A73D3}" destId="{16C7BFA2-0360-4748-8655-5D750A87DAC9}" srcOrd="0" destOrd="0" presId="urn:microsoft.com/office/officeart/2005/8/layout/process5"/>
    <dgm:cxn modelId="{EFE62FBF-176F-42DD-971A-50E916BB7BCF}" srcId="{F9D8589A-FD26-4D0E-9CE1-3653E6BFBB4B}" destId="{7DCD5413-A136-41AB-83F8-6A92F5E166E8}" srcOrd="5" destOrd="0" parTransId="{EA646BEF-2906-43E3-9A73-B7EB1137A610}" sibTransId="{958D992D-FCDB-4616-A40B-BF8EDD1BAA6C}"/>
    <dgm:cxn modelId="{2C4E463D-5746-420C-B644-A7EE1A49E36E}" type="presOf" srcId="{6892F53C-8DE9-46F6-87FF-D5FC71B82251}" destId="{6F325FB5-CE41-4F53-A64C-23856F718B23}" srcOrd="0" destOrd="0" presId="urn:microsoft.com/office/officeart/2005/8/layout/process5"/>
    <dgm:cxn modelId="{C44CA792-E834-43AD-9C33-492BA32343EB}" type="presOf" srcId="{D2878716-5982-474A-8078-7B4A6555CA05}" destId="{0DD12AAA-1797-4DA7-82CA-D68B87143975}" srcOrd="0" destOrd="0" presId="urn:microsoft.com/office/officeart/2005/8/layout/process5"/>
    <dgm:cxn modelId="{2976D829-0898-40E6-9AAE-889521022AB6}" type="presOf" srcId="{F9D8589A-FD26-4D0E-9CE1-3653E6BFBB4B}" destId="{D0D46ADB-ED0B-4703-9569-CDAB715F3827}" srcOrd="0" destOrd="0" presId="urn:microsoft.com/office/officeart/2005/8/layout/process5"/>
    <dgm:cxn modelId="{8458F353-6D1D-444D-9A42-66AD599C98F2}" type="presOf" srcId="{D2878716-5982-474A-8078-7B4A6555CA05}" destId="{959D5221-33AB-4E22-93AE-46A33FF890E3}" srcOrd="1" destOrd="0" presId="urn:microsoft.com/office/officeart/2005/8/layout/process5"/>
    <dgm:cxn modelId="{ADA3F725-EB32-4237-9819-158D550AA4C9}" type="presOf" srcId="{D697FE65-8D19-4EB7-9F06-BE6A92DCFA71}" destId="{D9E0A438-96F0-4CD9-B8AD-E74B631979F3}" srcOrd="1" destOrd="0" presId="urn:microsoft.com/office/officeart/2005/8/layout/process5"/>
    <dgm:cxn modelId="{E5F0AF4E-7BB1-4E38-9A28-518C2C09866C}" type="presOf" srcId="{7DCD5413-A136-41AB-83F8-6A92F5E166E8}" destId="{F7659104-21FA-4A20-8264-A12E9D4AA603}" srcOrd="0" destOrd="0" presId="urn:microsoft.com/office/officeart/2005/8/layout/process5"/>
    <dgm:cxn modelId="{5BAEEEE3-3112-4AC9-BC25-C9C586DE5ADD}" type="presOf" srcId="{8A84ED2A-22D3-44A4-9658-138E42533CE9}" destId="{0D6B963A-F1C6-4F98-BDFC-8884D2FE2CB5}" srcOrd="0" destOrd="0" presId="urn:microsoft.com/office/officeart/2005/8/layout/process5"/>
    <dgm:cxn modelId="{8B7EEEF6-E5B4-410E-A92C-2BCA92ABA000}" srcId="{F9D8589A-FD26-4D0E-9CE1-3653E6BFBB4B}" destId="{8A84ED2A-22D3-44A4-9658-138E42533CE9}" srcOrd="1" destOrd="0" parTransId="{0A051B3B-1588-401C-9C9A-26CC848D1034}" sibTransId="{7B1E7438-CD86-4212-B787-705442B4A07E}"/>
    <dgm:cxn modelId="{985C7A80-B36E-4F48-9E91-E9B958A9C804}" srcId="{F9D8589A-FD26-4D0E-9CE1-3653E6BFBB4B}" destId="{1B35B6E1-BE0B-4EA3-B7A4-BE75D2A59B9C}" srcOrd="3" destOrd="0" parTransId="{FB7393FF-9DA3-4E47-9379-9965FC62BB38}" sibTransId="{D2878716-5982-474A-8078-7B4A6555CA05}"/>
    <dgm:cxn modelId="{B1779EA4-FB16-44D0-9107-355ED73079BB}" type="presOf" srcId="{6892F53C-8DE9-46F6-87FF-D5FC71B82251}" destId="{829E8CF6-1ADF-43C5-8E95-1A64733469E9}" srcOrd="1" destOrd="0" presId="urn:microsoft.com/office/officeart/2005/8/layout/process5"/>
    <dgm:cxn modelId="{96099BD2-2D07-4A0B-8207-74E46C2BF386}" type="presOf" srcId="{7B1E7438-CD86-4212-B787-705442B4A07E}" destId="{CA609FFE-BA56-4046-B5C4-8ABBE4EBC03D}" srcOrd="0" destOrd="0" presId="urn:microsoft.com/office/officeart/2005/8/layout/process5"/>
    <dgm:cxn modelId="{DE65A305-420C-47DD-BC7F-6F5BCE72D9D2}" type="presOf" srcId="{000962E5-D9CA-407A-81F0-BCA0BA382E41}" destId="{6760A879-3627-42EC-836A-64FF7C428D97}" srcOrd="1" destOrd="0" presId="urn:microsoft.com/office/officeart/2005/8/layout/process5"/>
    <dgm:cxn modelId="{A5C0143D-E84E-4B8E-91C4-B5328B9CD754}" srcId="{F9D8589A-FD26-4D0E-9CE1-3653E6BFBB4B}" destId="{E07F3527-B888-42BD-891F-397A2975EDE5}" srcOrd="0" destOrd="0" parTransId="{E12ACDE2-461C-4B7B-B1A4-D90BAB1ECE93}" sibTransId="{000962E5-D9CA-407A-81F0-BCA0BA382E41}"/>
    <dgm:cxn modelId="{1352B04F-D942-43FE-82CE-C46C910F2278}" type="presOf" srcId="{1A9C061A-6401-4953-B678-743832165307}" destId="{4568E1DA-B3BF-4241-8C2C-933923BF8292}" srcOrd="0" destOrd="0" presId="urn:microsoft.com/office/officeart/2005/8/layout/process5"/>
    <dgm:cxn modelId="{DFD63D5F-9159-40B5-9DB1-EAEF121CB20F}" srcId="{F9D8589A-FD26-4D0E-9CE1-3653E6BFBB4B}" destId="{1A9C061A-6401-4953-B678-743832165307}" srcOrd="4" destOrd="0" parTransId="{26D60E0C-4F79-41C0-B6B2-0D2428BC9DCE}" sibTransId="{6892F53C-8DE9-46F6-87FF-D5FC71B82251}"/>
    <dgm:cxn modelId="{FBF6854E-5868-4739-8601-93D279E58A50}" srcId="{F9D8589A-FD26-4D0E-9CE1-3653E6BFBB4B}" destId="{C6B07C23-349A-4327-9B74-35A53D1A73D3}" srcOrd="2" destOrd="0" parTransId="{F5CF7054-B32C-43FF-A291-74FF74EC308B}" sibTransId="{D697FE65-8D19-4EB7-9F06-BE6A92DCFA71}"/>
    <dgm:cxn modelId="{D2C6F11E-E718-4414-895A-1F2DA9569AA4}" type="presOf" srcId="{7B1E7438-CD86-4212-B787-705442B4A07E}" destId="{B855A98B-7C9B-48F5-8C6A-C47F202006B4}" srcOrd="1" destOrd="0" presId="urn:microsoft.com/office/officeart/2005/8/layout/process5"/>
    <dgm:cxn modelId="{57F3AA3B-47B4-4230-8297-7DA752F24E48}" type="presOf" srcId="{000962E5-D9CA-407A-81F0-BCA0BA382E41}" destId="{C4651EB2-66FA-4187-9A3C-7D7ECB897E44}" srcOrd="0" destOrd="0" presId="urn:microsoft.com/office/officeart/2005/8/layout/process5"/>
    <dgm:cxn modelId="{33D35A53-35D3-4EEA-ADCD-B0760141A4AD}" type="presOf" srcId="{E07F3527-B888-42BD-891F-397A2975EDE5}" destId="{545C99AA-AFD1-49B8-BBC6-D43F4C9A7FC4}" srcOrd="0" destOrd="0" presId="urn:microsoft.com/office/officeart/2005/8/layout/process5"/>
    <dgm:cxn modelId="{94010CA9-034C-42E0-BBBC-1EBD0C10E799}" type="presOf" srcId="{D697FE65-8D19-4EB7-9F06-BE6A92DCFA71}" destId="{0E2BACD7-8FC5-4408-8048-DDC20B10D39C}" srcOrd="0" destOrd="0" presId="urn:microsoft.com/office/officeart/2005/8/layout/process5"/>
    <dgm:cxn modelId="{1278EFAD-041B-4342-BE73-E7EC86FD79FF}" type="presParOf" srcId="{D0D46ADB-ED0B-4703-9569-CDAB715F3827}" destId="{545C99AA-AFD1-49B8-BBC6-D43F4C9A7FC4}" srcOrd="0" destOrd="0" presId="urn:microsoft.com/office/officeart/2005/8/layout/process5"/>
    <dgm:cxn modelId="{19F1046D-8721-4B7A-A0A1-FE62596137E0}" type="presParOf" srcId="{D0D46ADB-ED0B-4703-9569-CDAB715F3827}" destId="{C4651EB2-66FA-4187-9A3C-7D7ECB897E44}" srcOrd="1" destOrd="0" presId="urn:microsoft.com/office/officeart/2005/8/layout/process5"/>
    <dgm:cxn modelId="{9D237FB6-A2E8-417B-8F71-314F23C59F3F}" type="presParOf" srcId="{C4651EB2-66FA-4187-9A3C-7D7ECB897E44}" destId="{6760A879-3627-42EC-836A-64FF7C428D97}" srcOrd="0" destOrd="0" presId="urn:microsoft.com/office/officeart/2005/8/layout/process5"/>
    <dgm:cxn modelId="{C39C3A4A-2392-4D6C-8711-6254D417F211}" type="presParOf" srcId="{D0D46ADB-ED0B-4703-9569-CDAB715F3827}" destId="{0D6B963A-F1C6-4F98-BDFC-8884D2FE2CB5}" srcOrd="2" destOrd="0" presId="urn:microsoft.com/office/officeart/2005/8/layout/process5"/>
    <dgm:cxn modelId="{0A925512-96CB-42A2-A920-B4EB3DBF1B0A}" type="presParOf" srcId="{D0D46ADB-ED0B-4703-9569-CDAB715F3827}" destId="{CA609FFE-BA56-4046-B5C4-8ABBE4EBC03D}" srcOrd="3" destOrd="0" presId="urn:microsoft.com/office/officeart/2005/8/layout/process5"/>
    <dgm:cxn modelId="{B3F4C957-8E1A-4822-8435-A3906319E31D}" type="presParOf" srcId="{CA609FFE-BA56-4046-B5C4-8ABBE4EBC03D}" destId="{B855A98B-7C9B-48F5-8C6A-C47F202006B4}" srcOrd="0" destOrd="0" presId="urn:microsoft.com/office/officeart/2005/8/layout/process5"/>
    <dgm:cxn modelId="{FC4A68BE-61D5-45F8-AC66-CFEE05095732}" type="presParOf" srcId="{D0D46ADB-ED0B-4703-9569-CDAB715F3827}" destId="{16C7BFA2-0360-4748-8655-5D750A87DAC9}" srcOrd="4" destOrd="0" presId="urn:microsoft.com/office/officeart/2005/8/layout/process5"/>
    <dgm:cxn modelId="{1DED35C6-8EE3-47FA-9E1B-20C36DF2CFAA}" type="presParOf" srcId="{D0D46ADB-ED0B-4703-9569-CDAB715F3827}" destId="{0E2BACD7-8FC5-4408-8048-DDC20B10D39C}" srcOrd="5" destOrd="0" presId="urn:microsoft.com/office/officeart/2005/8/layout/process5"/>
    <dgm:cxn modelId="{8C0E64BF-B40B-4C5C-AC3E-F79886A1C6A6}" type="presParOf" srcId="{0E2BACD7-8FC5-4408-8048-DDC20B10D39C}" destId="{D9E0A438-96F0-4CD9-B8AD-E74B631979F3}" srcOrd="0" destOrd="0" presId="urn:microsoft.com/office/officeart/2005/8/layout/process5"/>
    <dgm:cxn modelId="{9A2F14AC-D7F8-4ADA-A361-65897675FADE}" type="presParOf" srcId="{D0D46ADB-ED0B-4703-9569-CDAB715F3827}" destId="{DA7B5C66-D3C9-43FC-88F8-E5E6BBEC4670}" srcOrd="6" destOrd="0" presId="urn:microsoft.com/office/officeart/2005/8/layout/process5"/>
    <dgm:cxn modelId="{90B44B6A-95EF-4093-9E2B-3C4B41BD2A80}" type="presParOf" srcId="{D0D46ADB-ED0B-4703-9569-CDAB715F3827}" destId="{0DD12AAA-1797-4DA7-82CA-D68B87143975}" srcOrd="7" destOrd="0" presId="urn:microsoft.com/office/officeart/2005/8/layout/process5"/>
    <dgm:cxn modelId="{6874FDF5-CCE0-42BD-9EFD-6C7B3DB2BF06}" type="presParOf" srcId="{0DD12AAA-1797-4DA7-82CA-D68B87143975}" destId="{959D5221-33AB-4E22-93AE-46A33FF890E3}" srcOrd="0" destOrd="0" presId="urn:microsoft.com/office/officeart/2005/8/layout/process5"/>
    <dgm:cxn modelId="{6FD649D0-1F94-4197-987B-891FA013CC15}" type="presParOf" srcId="{D0D46ADB-ED0B-4703-9569-CDAB715F3827}" destId="{4568E1DA-B3BF-4241-8C2C-933923BF8292}" srcOrd="8" destOrd="0" presId="urn:microsoft.com/office/officeart/2005/8/layout/process5"/>
    <dgm:cxn modelId="{FB0FE00F-C2DB-4F43-A026-4ED61CF4E63F}" type="presParOf" srcId="{D0D46ADB-ED0B-4703-9569-CDAB715F3827}" destId="{6F325FB5-CE41-4F53-A64C-23856F718B23}" srcOrd="9" destOrd="0" presId="urn:microsoft.com/office/officeart/2005/8/layout/process5"/>
    <dgm:cxn modelId="{C0E07A0F-97E1-4844-9AEE-37CB2705892D}" type="presParOf" srcId="{6F325FB5-CE41-4F53-A64C-23856F718B23}" destId="{829E8CF6-1ADF-43C5-8E95-1A64733469E9}" srcOrd="0" destOrd="0" presId="urn:microsoft.com/office/officeart/2005/8/layout/process5"/>
    <dgm:cxn modelId="{59A7F50E-6725-48B6-9E28-A6D17CD245EE}" type="presParOf" srcId="{D0D46ADB-ED0B-4703-9569-CDAB715F3827}" destId="{F7659104-21FA-4A20-8264-A12E9D4AA603}" srcOrd="1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9D8589A-FD26-4D0E-9CE1-3653E6BFBB4B}" type="doc">
      <dgm:prSet loTypeId="urn:microsoft.com/office/officeart/2005/8/layout/process5" loCatId="process" qsTypeId="urn:microsoft.com/office/officeart/2005/8/quickstyle/simple1" qsCatId="simple" csTypeId="urn:microsoft.com/office/officeart/2005/8/colors/accent2_1" csCatId="accent2" phldr="1"/>
      <dgm:spPr/>
      <dgm:t>
        <a:bodyPr/>
        <a:lstStyle/>
        <a:p>
          <a:endParaRPr lang="en-CA"/>
        </a:p>
      </dgm:t>
    </dgm:pt>
    <dgm:pt modelId="{E07F3527-B888-42BD-891F-397A2975EDE5}">
      <dgm:prSet phldrT="[Text]" custT="1"/>
      <dgm:spPr/>
      <dgm:t>
        <a:bodyPr/>
        <a:lstStyle/>
        <a:p>
          <a:r>
            <a:rPr lang="en-US" sz="1500" dirty="0" smtClean="0">
              <a:solidFill>
                <a:srgbClr val="6E3319"/>
              </a:solidFill>
            </a:rPr>
            <a:t>Applicant submits first milestone report</a:t>
          </a:r>
          <a:endParaRPr lang="en-CA" sz="1500" dirty="0">
            <a:solidFill>
              <a:srgbClr val="6E3319"/>
            </a:solidFill>
          </a:endParaRPr>
        </a:p>
      </dgm:t>
    </dgm:pt>
    <dgm:pt modelId="{E12ACDE2-461C-4B7B-B1A4-D90BAB1ECE93}" type="parTrans" cxnId="{A5C0143D-E84E-4B8E-91C4-B5328B9CD754}">
      <dgm:prSet/>
      <dgm:spPr/>
      <dgm:t>
        <a:bodyPr/>
        <a:lstStyle/>
        <a:p>
          <a:endParaRPr lang="en-CA">
            <a:solidFill>
              <a:srgbClr val="6E3319"/>
            </a:solidFill>
          </a:endParaRPr>
        </a:p>
      </dgm:t>
    </dgm:pt>
    <dgm:pt modelId="{000962E5-D9CA-407A-81F0-BCA0BA382E41}" type="sibTrans" cxnId="{A5C0143D-E84E-4B8E-91C4-B5328B9CD754}">
      <dgm:prSet/>
      <dgm:spPr/>
      <dgm:t>
        <a:bodyPr/>
        <a:lstStyle/>
        <a:p>
          <a:endParaRPr lang="en-CA">
            <a:solidFill>
              <a:srgbClr val="6E3319"/>
            </a:solidFill>
          </a:endParaRPr>
        </a:p>
      </dgm:t>
    </dgm:pt>
    <dgm:pt modelId="{8A84ED2A-22D3-44A4-9658-138E42533CE9}">
      <dgm:prSet phldrT="[Text]" custT="1"/>
      <dgm:spPr/>
      <dgm:t>
        <a:bodyPr/>
        <a:lstStyle/>
        <a:p>
          <a:r>
            <a:rPr lang="en-US" sz="1500" dirty="0" smtClean="0">
              <a:solidFill>
                <a:srgbClr val="6E3319"/>
              </a:solidFill>
            </a:rPr>
            <a:t>AMF reviews report and prepares first instalment</a:t>
          </a:r>
          <a:endParaRPr lang="en-CA" sz="1500" dirty="0">
            <a:solidFill>
              <a:srgbClr val="6E3319"/>
            </a:solidFill>
          </a:endParaRPr>
        </a:p>
      </dgm:t>
    </dgm:pt>
    <dgm:pt modelId="{0A051B3B-1588-401C-9C9A-26CC848D1034}" type="parTrans" cxnId="{8B7EEEF6-E5B4-410E-A92C-2BCA92ABA000}">
      <dgm:prSet/>
      <dgm:spPr/>
      <dgm:t>
        <a:bodyPr/>
        <a:lstStyle/>
        <a:p>
          <a:endParaRPr lang="en-CA">
            <a:solidFill>
              <a:srgbClr val="6E3319"/>
            </a:solidFill>
          </a:endParaRPr>
        </a:p>
      </dgm:t>
    </dgm:pt>
    <dgm:pt modelId="{7B1E7438-CD86-4212-B787-705442B4A07E}" type="sibTrans" cxnId="{8B7EEEF6-E5B4-410E-A92C-2BCA92ABA000}">
      <dgm:prSet/>
      <dgm:spPr/>
      <dgm:t>
        <a:bodyPr/>
        <a:lstStyle/>
        <a:p>
          <a:endParaRPr lang="en-CA">
            <a:solidFill>
              <a:srgbClr val="6E3319"/>
            </a:solidFill>
          </a:endParaRPr>
        </a:p>
      </dgm:t>
    </dgm:pt>
    <dgm:pt modelId="{1B35B6E1-BE0B-4EA3-B7A4-BE75D2A59B9C}">
      <dgm:prSet phldrT="[Text]" custT="1"/>
      <dgm:spPr/>
      <dgm:t>
        <a:bodyPr/>
        <a:lstStyle/>
        <a:p>
          <a:r>
            <a:rPr lang="en-US" sz="1300" dirty="0" smtClean="0">
              <a:solidFill>
                <a:srgbClr val="6E3319"/>
              </a:solidFill>
            </a:rPr>
            <a:t>Applicant receives payment</a:t>
          </a:r>
          <a:endParaRPr lang="en-CA" sz="1300" dirty="0">
            <a:solidFill>
              <a:srgbClr val="6E3319"/>
            </a:solidFill>
          </a:endParaRPr>
        </a:p>
      </dgm:t>
    </dgm:pt>
    <dgm:pt modelId="{FB7393FF-9DA3-4E47-9379-9965FC62BB38}" type="parTrans" cxnId="{985C7A80-B36E-4F48-9E91-E9B958A9C804}">
      <dgm:prSet/>
      <dgm:spPr/>
      <dgm:t>
        <a:bodyPr/>
        <a:lstStyle/>
        <a:p>
          <a:endParaRPr lang="en-CA">
            <a:solidFill>
              <a:srgbClr val="6E3319"/>
            </a:solidFill>
          </a:endParaRPr>
        </a:p>
      </dgm:t>
    </dgm:pt>
    <dgm:pt modelId="{D2878716-5982-474A-8078-7B4A6555CA05}" type="sibTrans" cxnId="{985C7A80-B36E-4F48-9E91-E9B958A9C804}">
      <dgm:prSet/>
      <dgm:spPr/>
      <dgm:t>
        <a:bodyPr/>
        <a:lstStyle/>
        <a:p>
          <a:endParaRPr lang="en-CA">
            <a:solidFill>
              <a:srgbClr val="6E3319"/>
            </a:solidFill>
          </a:endParaRPr>
        </a:p>
      </dgm:t>
    </dgm:pt>
    <dgm:pt modelId="{655C18B4-BDCF-4153-90E5-A27F1C31A8A8}">
      <dgm:prSet phldrT="[Text]" custT="1"/>
      <dgm:spPr/>
      <dgm:t>
        <a:bodyPr/>
        <a:lstStyle/>
        <a:p>
          <a:r>
            <a:rPr lang="en-US" sz="1400" dirty="0" smtClean="0">
              <a:solidFill>
                <a:srgbClr val="6E3319"/>
              </a:solidFill>
            </a:rPr>
            <a:t>Applicant submits final deliverables</a:t>
          </a:r>
          <a:endParaRPr lang="en-CA" sz="1400" dirty="0">
            <a:solidFill>
              <a:srgbClr val="6E3319"/>
            </a:solidFill>
          </a:endParaRPr>
        </a:p>
      </dgm:t>
    </dgm:pt>
    <dgm:pt modelId="{F90B09F6-9E09-443E-B4C6-6488E1AA6CC1}" type="parTrans" cxnId="{B3F613C3-FF4B-461B-A5BD-ABEECACE39F7}">
      <dgm:prSet/>
      <dgm:spPr/>
      <dgm:t>
        <a:bodyPr/>
        <a:lstStyle/>
        <a:p>
          <a:endParaRPr lang="en-CA">
            <a:solidFill>
              <a:srgbClr val="6E3319"/>
            </a:solidFill>
          </a:endParaRPr>
        </a:p>
      </dgm:t>
    </dgm:pt>
    <dgm:pt modelId="{26D200BC-1574-49D6-84BC-22FF3F721C24}" type="sibTrans" cxnId="{B3F613C3-FF4B-461B-A5BD-ABEECACE39F7}">
      <dgm:prSet/>
      <dgm:spPr/>
      <dgm:t>
        <a:bodyPr/>
        <a:lstStyle/>
        <a:p>
          <a:endParaRPr lang="en-CA">
            <a:solidFill>
              <a:srgbClr val="6E3319"/>
            </a:solidFill>
          </a:endParaRPr>
        </a:p>
      </dgm:t>
    </dgm:pt>
    <dgm:pt modelId="{1A9C061A-6401-4953-B678-743832165307}">
      <dgm:prSet phldrT="[Text]" custT="1"/>
      <dgm:spPr/>
      <dgm:t>
        <a:bodyPr/>
        <a:lstStyle/>
        <a:p>
          <a:r>
            <a:rPr lang="en-US" sz="1400" dirty="0" smtClean="0">
              <a:solidFill>
                <a:srgbClr val="6E3319"/>
              </a:solidFill>
            </a:rPr>
            <a:t>AMF calculates final grant payment </a:t>
          </a:r>
          <a:endParaRPr lang="en-CA" sz="1400" dirty="0">
            <a:solidFill>
              <a:srgbClr val="6E3319"/>
            </a:solidFill>
          </a:endParaRPr>
        </a:p>
      </dgm:t>
    </dgm:pt>
    <dgm:pt modelId="{26D60E0C-4F79-41C0-B6B2-0D2428BC9DCE}" type="parTrans" cxnId="{DFD63D5F-9159-40B5-9DB1-EAEF121CB20F}">
      <dgm:prSet/>
      <dgm:spPr/>
      <dgm:t>
        <a:bodyPr/>
        <a:lstStyle/>
        <a:p>
          <a:endParaRPr lang="en-CA">
            <a:solidFill>
              <a:srgbClr val="6E3319"/>
            </a:solidFill>
          </a:endParaRPr>
        </a:p>
      </dgm:t>
    </dgm:pt>
    <dgm:pt modelId="{6892F53C-8DE9-46F6-87FF-D5FC71B82251}" type="sibTrans" cxnId="{DFD63D5F-9159-40B5-9DB1-EAEF121CB20F}">
      <dgm:prSet/>
      <dgm:spPr/>
      <dgm:t>
        <a:bodyPr/>
        <a:lstStyle/>
        <a:p>
          <a:endParaRPr lang="en-CA">
            <a:solidFill>
              <a:srgbClr val="6E3319"/>
            </a:solidFill>
          </a:endParaRPr>
        </a:p>
      </dgm:t>
    </dgm:pt>
    <dgm:pt modelId="{7DCD5413-A136-41AB-83F8-6A92F5E166E8}">
      <dgm:prSet custT="1"/>
      <dgm:spPr/>
      <dgm:t>
        <a:bodyPr/>
        <a:lstStyle/>
        <a:p>
          <a:r>
            <a:rPr lang="en-US" sz="1400" dirty="0" smtClean="0">
              <a:solidFill>
                <a:srgbClr val="6E3319"/>
              </a:solidFill>
            </a:rPr>
            <a:t>Applicant receives final payment</a:t>
          </a:r>
          <a:endParaRPr lang="en-CA" sz="1400" dirty="0">
            <a:solidFill>
              <a:srgbClr val="6E3319"/>
            </a:solidFill>
          </a:endParaRPr>
        </a:p>
      </dgm:t>
    </dgm:pt>
    <dgm:pt modelId="{EA646BEF-2906-43E3-9A73-B7EB1137A610}" type="parTrans" cxnId="{EFE62FBF-176F-42DD-971A-50E916BB7BCF}">
      <dgm:prSet/>
      <dgm:spPr/>
      <dgm:t>
        <a:bodyPr/>
        <a:lstStyle/>
        <a:p>
          <a:endParaRPr lang="en-CA">
            <a:solidFill>
              <a:srgbClr val="6E3319"/>
            </a:solidFill>
          </a:endParaRPr>
        </a:p>
      </dgm:t>
    </dgm:pt>
    <dgm:pt modelId="{958D992D-FCDB-4616-A40B-BF8EDD1BAA6C}" type="sibTrans" cxnId="{EFE62FBF-176F-42DD-971A-50E916BB7BCF}">
      <dgm:prSet/>
      <dgm:spPr/>
      <dgm:t>
        <a:bodyPr/>
        <a:lstStyle/>
        <a:p>
          <a:endParaRPr lang="en-CA">
            <a:solidFill>
              <a:srgbClr val="6E3319"/>
            </a:solidFill>
          </a:endParaRPr>
        </a:p>
      </dgm:t>
    </dgm:pt>
    <dgm:pt modelId="{D0D46ADB-ED0B-4703-9569-CDAB715F3827}" type="pres">
      <dgm:prSet presAssocID="{F9D8589A-FD26-4D0E-9CE1-3653E6BFBB4B}" presName="diagram" presStyleCnt="0">
        <dgm:presLayoutVars>
          <dgm:dir/>
          <dgm:resizeHandles val="exact"/>
        </dgm:presLayoutVars>
      </dgm:prSet>
      <dgm:spPr/>
      <dgm:t>
        <a:bodyPr/>
        <a:lstStyle/>
        <a:p>
          <a:endParaRPr lang="en-CA"/>
        </a:p>
      </dgm:t>
    </dgm:pt>
    <dgm:pt modelId="{545C99AA-AFD1-49B8-BBC6-D43F4C9A7FC4}" type="pres">
      <dgm:prSet presAssocID="{E07F3527-B888-42BD-891F-397A2975EDE5}" presName="node" presStyleLbl="node1" presStyleIdx="0" presStyleCnt="6">
        <dgm:presLayoutVars>
          <dgm:bulletEnabled val="1"/>
        </dgm:presLayoutVars>
      </dgm:prSet>
      <dgm:spPr/>
      <dgm:t>
        <a:bodyPr/>
        <a:lstStyle/>
        <a:p>
          <a:endParaRPr lang="en-CA"/>
        </a:p>
      </dgm:t>
    </dgm:pt>
    <dgm:pt modelId="{C4651EB2-66FA-4187-9A3C-7D7ECB897E44}" type="pres">
      <dgm:prSet presAssocID="{000962E5-D9CA-407A-81F0-BCA0BA382E41}" presName="sibTrans" presStyleLbl="sibTrans2D1" presStyleIdx="0" presStyleCnt="5"/>
      <dgm:spPr/>
      <dgm:t>
        <a:bodyPr/>
        <a:lstStyle/>
        <a:p>
          <a:endParaRPr lang="en-CA"/>
        </a:p>
      </dgm:t>
    </dgm:pt>
    <dgm:pt modelId="{6760A879-3627-42EC-836A-64FF7C428D97}" type="pres">
      <dgm:prSet presAssocID="{000962E5-D9CA-407A-81F0-BCA0BA382E41}" presName="connectorText" presStyleLbl="sibTrans2D1" presStyleIdx="0" presStyleCnt="5"/>
      <dgm:spPr/>
      <dgm:t>
        <a:bodyPr/>
        <a:lstStyle/>
        <a:p>
          <a:endParaRPr lang="en-CA"/>
        </a:p>
      </dgm:t>
    </dgm:pt>
    <dgm:pt modelId="{0D6B963A-F1C6-4F98-BDFC-8884D2FE2CB5}" type="pres">
      <dgm:prSet presAssocID="{8A84ED2A-22D3-44A4-9658-138E42533CE9}" presName="node" presStyleLbl="node1" presStyleIdx="1" presStyleCnt="6">
        <dgm:presLayoutVars>
          <dgm:bulletEnabled val="1"/>
        </dgm:presLayoutVars>
      </dgm:prSet>
      <dgm:spPr/>
      <dgm:t>
        <a:bodyPr/>
        <a:lstStyle/>
        <a:p>
          <a:endParaRPr lang="en-CA"/>
        </a:p>
      </dgm:t>
    </dgm:pt>
    <dgm:pt modelId="{CA609FFE-BA56-4046-B5C4-8ABBE4EBC03D}" type="pres">
      <dgm:prSet presAssocID="{7B1E7438-CD86-4212-B787-705442B4A07E}" presName="sibTrans" presStyleLbl="sibTrans2D1" presStyleIdx="1" presStyleCnt="5"/>
      <dgm:spPr/>
      <dgm:t>
        <a:bodyPr/>
        <a:lstStyle/>
        <a:p>
          <a:endParaRPr lang="en-CA"/>
        </a:p>
      </dgm:t>
    </dgm:pt>
    <dgm:pt modelId="{B855A98B-7C9B-48F5-8C6A-C47F202006B4}" type="pres">
      <dgm:prSet presAssocID="{7B1E7438-CD86-4212-B787-705442B4A07E}" presName="connectorText" presStyleLbl="sibTrans2D1" presStyleIdx="1" presStyleCnt="5"/>
      <dgm:spPr/>
      <dgm:t>
        <a:bodyPr/>
        <a:lstStyle/>
        <a:p>
          <a:endParaRPr lang="en-CA"/>
        </a:p>
      </dgm:t>
    </dgm:pt>
    <dgm:pt modelId="{DA7B5C66-D3C9-43FC-88F8-E5E6BBEC4670}" type="pres">
      <dgm:prSet presAssocID="{1B35B6E1-BE0B-4EA3-B7A4-BE75D2A59B9C}" presName="node" presStyleLbl="node1" presStyleIdx="2" presStyleCnt="6">
        <dgm:presLayoutVars>
          <dgm:bulletEnabled val="1"/>
        </dgm:presLayoutVars>
      </dgm:prSet>
      <dgm:spPr/>
      <dgm:t>
        <a:bodyPr/>
        <a:lstStyle/>
        <a:p>
          <a:endParaRPr lang="en-CA"/>
        </a:p>
      </dgm:t>
    </dgm:pt>
    <dgm:pt modelId="{0DD12AAA-1797-4DA7-82CA-D68B87143975}" type="pres">
      <dgm:prSet presAssocID="{D2878716-5982-474A-8078-7B4A6555CA05}" presName="sibTrans" presStyleLbl="sibTrans2D1" presStyleIdx="2" presStyleCnt="5"/>
      <dgm:spPr/>
      <dgm:t>
        <a:bodyPr/>
        <a:lstStyle/>
        <a:p>
          <a:endParaRPr lang="en-CA"/>
        </a:p>
      </dgm:t>
    </dgm:pt>
    <dgm:pt modelId="{959D5221-33AB-4E22-93AE-46A33FF890E3}" type="pres">
      <dgm:prSet presAssocID="{D2878716-5982-474A-8078-7B4A6555CA05}" presName="connectorText" presStyleLbl="sibTrans2D1" presStyleIdx="2" presStyleCnt="5"/>
      <dgm:spPr/>
      <dgm:t>
        <a:bodyPr/>
        <a:lstStyle/>
        <a:p>
          <a:endParaRPr lang="en-CA"/>
        </a:p>
      </dgm:t>
    </dgm:pt>
    <dgm:pt modelId="{EC6CA77E-E096-46A2-B34A-389BBEAEB8B6}" type="pres">
      <dgm:prSet presAssocID="{655C18B4-BDCF-4153-90E5-A27F1C31A8A8}" presName="node" presStyleLbl="node1" presStyleIdx="3" presStyleCnt="6">
        <dgm:presLayoutVars>
          <dgm:bulletEnabled val="1"/>
        </dgm:presLayoutVars>
      </dgm:prSet>
      <dgm:spPr/>
      <dgm:t>
        <a:bodyPr/>
        <a:lstStyle/>
        <a:p>
          <a:endParaRPr lang="en-CA"/>
        </a:p>
      </dgm:t>
    </dgm:pt>
    <dgm:pt modelId="{D756AC3E-EF52-4FF3-A314-CE9D11876D14}" type="pres">
      <dgm:prSet presAssocID="{26D200BC-1574-49D6-84BC-22FF3F721C24}" presName="sibTrans" presStyleLbl="sibTrans2D1" presStyleIdx="3" presStyleCnt="5"/>
      <dgm:spPr/>
      <dgm:t>
        <a:bodyPr/>
        <a:lstStyle/>
        <a:p>
          <a:endParaRPr lang="en-CA"/>
        </a:p>
      </dgm:t>
    </dgm:pt>
    <dgm:pt modelId="{AAE1DFDD-E4F4-4572-A0AD-42099F96A98A}" type="pres">
      <dgm:prSet presAssocID="{26D200BC-1574-49D6-84BC-22FF3F721C24}" presName="connectorText" presStyleLbl="sibTrans2D1" presStyleIdx="3" presStyleCnt="5"/>
      <dgm:spPr/>
      <dgm:t>
        <a:bodyPr/>
        <a:lstStyle/>
        <a:p>
          <a:endParaRPr lang="en-CA"/>
        </a:p>
      </dgm:t>
    </dgm:pt>
    <dgm:pt modelId="{4568E1DA-B3BF-4241-8C2C-933923BF8292}" type="pres">
      <dgm:prSet presAssocID="{1A9C061A-6401-4953-B678-743832165307}" presName="node" presStyleLbl="node1" presStyleIdx="4" presStyleCnt="6">
        <dgm:presLayoutVars>
          <dgm:bulletEnabled val="1"/>
        </dgm:presLayoutVars>
      </dgm:prSet>
      <dgm:spPr/>
      <dgm:t>
        <a:bodyPr/>
        <a:lstStyle/>
        <a:p>
          <a:endParaRPr lang="en-CA"/>
        </a:p>
      </dgm:t>
    </dgm:pt>
    <dgm:pt modelId="{6F325FB5-CE41-4F53-A64C-23856F718B23}" type="pres">
      <dgm:prSet presAssocID="{6892F53C-8DE9-46F6-87FF-D5FC71B82251}" presName="sibTrans" presStyleLbl="sibTrans2D1" presStyleIdx="4" presStyleCnt="5"/>
      <dgm:spPr/>
      <dgm:t>
        <a:bodyPr/>
        <a:lstStyle/>
        <a:p>
          <a:endParaRPr lang="en-CA"/>
        </a:p>
      </dgm:t>
    </dgm:pt>
    <dgm:pt modelId="{829E8CF6-1ADF-43C5-8E95-1A64733469E9}" type="pres">
      <dgm:prSet presAssocID="{6892F53C-8DE9-46F6-87FF-D5FC71B82251}" presName="connectorText" presStyleLbl="sibTrans2D1" presStyleIdx="4" presStyleCnt="5"/>
      <dgm:spPr/>
      <dgm:t>
        <a:bodyPr/>
        <a:lstStyle/>
        <a:p>
          <a:endParaRPr lang="en-CA"/>
        </a:p>
      </dgm:t>
    </dgm:pt>
    <dgm:pt modelId="{F7659104-21FA-4A20-8264-A12E9D4AA603}" type="pres">
      <dgm:prSet presAssocID="{7DCD5413-A136-41AB-83F8-6A92F5E166E8}" presName="node" presStyleLbl="node1" presStyleIdx="5" presStyleCnt="6">
        <dgm:presLayoutVars>
          <dgm:bulletEnabled val="1"/>
        </dgm:presLayoutVars>
      </dgm:prSet>
      <dgm:spPr/>
      <dgm:t>
        <a:bodyPr/>
        <a:lstStyle/>
        <a:p>
          <a:endParaRPr lang="en-CA"/>
        </a:p>
      </dgm:t>
    </dgm:pt>
  </dgm:ptLst>
  <dgm:cxnLst>
    <dgm:cxn modelId="{832CC3BC-77E7-4F48-A1EC-8F631D8BB55B}" type="presOf" srcId="{000962E5-D9CA-407A-81F0-BCA0BA382E41}" destId="{6760A879-3627-42EC-836A-64FF7C428D97}" srcOrd="1" destOrd="0" presId="urn:microsoft.com/office/officeart/2005/8/layout/process5"/>
    <dgm:cxn modelId="{1A841D2B-E6AC-43F0-A518-01308FEA4FB5}" type="presOf" srcId="{D2878716-5982-474A-8078-7B4A6555CA05}" destId="{0DD12AAA-1797-4DA7-82CA-D68B87143975}" srcOrd="0" destOrd="0" presId="urn:microsoft.com/office/officeart/2005/8/layout/process5"/>
    <dgm:cxn modelId="{57F33C96-576C-49AA-8877-8FAF228B68A4}" type="presOf" srcId="{F9D8589A-FD26-4D0E-9CE1-3653E6BFBB4B}" destId="{D0D46ADB-ED0B-4703-9569-CDAB715F3827}" srcOrd="0" destOrd="0" presId="urn:microsoft.com/office/officeart/2005/8/layout/process5"/>
    <dgm:cxn modelId="{02D065FD-208D-4A0B-A8D4-11F476FF1E1C}" type="presOf" srcId="{6892F53C-8DE9-46F6-87FF-D5FC71B82251}" destId="{6F325FB5-CE41-4F53-A64C-23856F718B23}" srcOrd="0" destOrd="0" presId="urn:microsoft.com/office/officeart/2005/8/layout/process5"/>
    <dgm:cxn modelId="{EFE62FBF-176F-42DD-971A-50E916BB7BCF}" srcId="{F9D8589A-FD26-4D0E-9CE1-3653E6BFBB4B}" destId="{7DCD5413-A136-41AB-83F8-6A92F5E166E8}" srcOrd="5" destOrd="0" parTransId="{EA646BEF-2906-43E3-9A73-B7EB1137A610}" sibTransId="{958D992D-FCDB-4616-A40B-BF8EDD1BAA6C}"/>
    <dgm:cxn modelId="{503615DA-CBAE-405B-A000-6DF3AD70B4FD}" type="presOf" srcId="{6892F53C-8DE9-46F6-87FF-D5FC71B82251}" destId="{829E8CF6-1ADF-43C5-8E95-1A64733469E9}" srcOrd="1" destOrd="0" presId="urn:microsoft.com/office/officeart/2005/8/layout/process5"/>
    <dgm:cxn modelId="{B3F613C3-FF4B-461B-A5BD-ABEECACE39F7}" srcId="{F9D8589A-FD26-4D0E-9CE1-3653E6BFBB4B}" destId="{655C18B4-BDCF-4153-90E5-A27F1C31A8A8}" srcOrd="3" destOrd="0" parTransId="{F90B09F6-9E09-443E-B4C6-6488E1AA6CC1}" sibTransId="{26D200BC-1574-49D6-84BC-22FF3F721C24}"/>
    <dgm:cxn modelId="{72CEA62F-7046-4A77-909F-9C528B0E7607}" type="presOf" srcId="{26D200BC-1574-49D6-84BC-22FF3F721C24}" destId="{D756AC3E-EF52-4FF3-A314-CE9D11876D14}" srcOrd="0" destOrd="0" presId="urn:microsoft.com/office/officeart/2005/8/layout/process5"/>
    <dgm:cxn modelId="{393E2FE6-C7C6-4F64-B3BD-97E05817F918}" type="presOf" srcId="{8A84ED2A-22D3-44A4-9658-138E42533CE9}" destId="{0D6B963A-F1C6-4F98-BDFC-8884D2FE2CB5}" srcOrd="0" destOrd="0" presId="urn:microsoft.com/office/officeart/2005/8/layout/process5"/>
    <dgm:cxn modelId="{511B8300-E97C-4853-8523-436EA2FCEF8E}" type="presOf" srcId="{D2878716-5982-474A-8078-7B4A6555CA05}" destId="{959D5221-33AB-4E22-93AE-46A33FF890E3}" srcOrd="1" destOrd="0" presId="urn:microsoft.com/office/officeart/2005/8/layout/process5"/>
    <dgm:cxn modelId="{8B7EEEF6-E5B4-410E-A92C-2BCA92ABA000}" srcId="{F9D8589A-FD26-4D0E-9CE1-3653E6BFBB4B}" destId="{8A84ED2A-22D3-44A4-9658-138E42533CE9}" srcOrd="1" destOrd="0" parTransId="{0A051B3B-1588-401C-9C9A-26CC848D1034}" sibTransId="{7B1E7438-CD86-4212-B787-705442B4A07E}"/>
    <dgm:cxn modelId="{985C7A80-B36E-4F48-9E91-E9B958A9C804}" srcId="{F9D8589A-FD26-4D0E-9CE1-3653E6BFBB4B}" destId="{1B35B6E1-BE0B-4EA3-B7A4-BE75D2A59B9C}" srcOrd="2" destOrd="0" parTransId="{FB7393FF-9DA3-4E47-9379-9965FC62BB38}" sibTransId="{D2878716-5982-474A-8078-7B4A6555CA05}"/>
    <dgm:cxn modelId="{592359AE-048A-45BE-B6C8-D8F73829EC6E}" type="presOf" srcId="{E07F3527-B888-42BD-891F-397A2975EDE5}" destId="{545C99AA-AFD1-49B8-BBC6-D43F4C9A7FC4}" srcOrd="0" destOrd="0" presId="urn:microsoft.com/office/officeart/2005/8/layout/process5"/>
    <dgm:cxn modelId="{A5C0143D-E84E-4B8E-91C4-B5328B9CD754}" srcId="{F9D8589A-FD26-4D0E-9CE1-3653E6BFBB4B}" destId="{E07F3527-B888-42BD-891F-397A2975EDE5}" srcOrd="0" destOrd="0" parTransId="{E12ACDE2-461C-4B7B-B1A4-D90BAB1ECE93}" sibTransId="{000962E5-D9CA-407A-81F0-BCA0BA382E41}"/>
    <dgm:cxn modelId="{D5A2D70A-CDE5-49B6-BBE5-1F53EB716445}" type="presOf" srcId="{000962E5-D9CA-407A-81F0-BCA0BA382E41}" destId="{C4651EB2-66FA-4187-9A3C-7D7ECB897E44}" srcOrd="0" destOrd="0" presId="urn:microsoft.com/office/officeart/2005/8/layout/process5"/>
    <dgm:cxn modelId="{EEC4D36D-5FD5-4323-9957-52B46D6A8FD3}" type="presOf" srcId="{7B1E7438-CD86-4212-B787-705442B4A07E}" destId="{CA609FFE-BA56-4046-B5C4-8ABBE4EBC03D}" srcOrd="0" destOrd="0" presId="urn:microsoft.com/office/officeart/2005/8/layout/process5"/>
    <dgm:cxn modelId="{B817EE25-1F41-4DF0-B5C1-4B65ACE2095F}" type="presOf" srcId="{7DCD5413-A136-41AB-83F8-6A92F5E166E8}" destId="{F7659104-21FA-4A20-8264-A12E9D4AA603}" srcOrd="0" destOrd="0" presId="urn:microsoft.com/office/officeart/2005/8/layout/process5"/>
    <dgm:cxn modelId="{FECA95B2-C772-40C7-961A-C8D6DFFB933B}" type="presOf" srcId="{655C18B4-BDCF-4153-90E5-A27F1C31A8A8}" destId="{EC6CA77E-E096-46A2-B34A-389BBEAEB8B6}" srcOrd="0" destOrd="0" presId="urn:microsoft.com/office/officeart/2005/8/layout/process5"/>
    <dgm:cxn modelId="{F3A16DAE-0A75-4D9E-8281-755E8C5D1F08}" type="presOf" srcId="{1A9C061A-6401-4953-B678-743832165307}" destId="{4568E1DA-B3BF-4241-8C2C-933923BF8292}" srcOrd="0" destOrd="0" presId="urn:microsoft.com/office/officeart/2005/8/layout/process5"/>
    <dgm:cxn modelId="{DFD63D5F-9159-40B5-9DB1-EAEF121CB20F}" srcId="{F9D8589A-FD26-4D0E-9CE1-3653E6BFBB4B}" destId="{1A9C061A-6401-4953-B678-743832165307}" srcOrd="4" destOrd="0" parTransId="{26D60E0C-4F79-41C0-B6B2-0D2428BC9DCE}" sibTransId="{6892F53C-8DE9-46F6-87FF-D5FC71B82251}"/>
    <dgm:cxn modelId="{8B98C520-D076-4F86-B6D5-EE4B9C9476E9}" type="presOf" srcId="{7B1E7438-CD86-4212-B787-705442B4A07E}" destId="{B855A98B-7C9B-48F5-8C6A-C47F202006B4}" srcOrd="1" destOrd="0" presId="urn:microsoft.com/office/officeart/2005/8/layout/process5"/>
    <dgm:cxn modelId="{7180AAFF-6F7B-4E50-9061-504EDFC7F859}" type="presOf" srcId="{1B35B6E1-BE0B-4EA3-B7A4-BE75D2A59B9C}" destId="{DA7B5C66-D3C9-43FC-88F8-E5E6BBEC4670}" srcOrd="0" destOrd="0" presId="urn:microsoft.com/office/officeart/2005/8/layout/process5"/>
    <dgm:cxn modelId="{7088483E-EB78-4C76-9E11-B9FE1F9E0973}" type="presOf" srcId="{26D200BC-1574-49D6-84BC-22FF3F721C24}" destId="{AAE1DFDD-E4F4-4572-A0AD-42099F96A98A}" srcOrd="1" destOrd="0" presId="urn:microsoft.com/office/officeart/2005/8/layout/process5"/>
    <dgm:cxn modelId="{2394880B-20D7-49C3-A83F-E9A07F12AA56}" type="presParOf" srcId="{D0D46ADB-ED0B-4703-9569-CDAB715F3827}" destId="{545C99AA-AFD1-49B8-BBC6-D43F4C9A7FC4}" srcOrd="0" destOrd="0" presId="urn:microsoft.com/office/officeart/2005/8/layout/process5"/>
    <dgm:cxn modelId="{7F37DBAE-DB3C-4E9F-B51C-CC88EEC9B3A8}" type="presParOf" srcId="{D0D46ADB-ED0B-4703-9569-CDAB715F3827}" destId="{C4651EB2-66FA-4187-9A3C-7D7ECB897E44}" srcOrd="1" destOrd="0" presId="urn:microsoft.com/office/officeart/2005/8/layout/process5"/>
    <dgm:cxn modelId="{500CA393-FEEE-4E88-AABA-66E0A036159E}" type="presParOf" srcId="{C4651EB2-66FA-4187-9A3C-7D7ECB897E44}" destId="{6760A879-3627-42EC-836A-64FF7C428D97}" srcOrd="0" destOrd="0" presId="urn:microsoft.com/office/officeart/2005/8/layout/process5"/>
    <dgm:cxn modelId="{8F24F13D-5447-415C-ABF0-DA25916DD1A3}" type="presParOf" srcId="{D0D46ADB-ED0B-4703-9569-CDAB715F3827}" destId="{0D6B963A-F1C6-4F98-BDFC-8884D2FE2CB5}" srcOrd="2" destOrd="0" presId="urn:microsoft.com/office/officeart/2005/8/layout/process5"/>
    <dgm:cxn modelId="{C0A89045-0535-4DF8-965E-DFE73C5FFAF8}" type="presParOf" srcId="{D0D46ADB-ED0B-4703-9569-CDAB715F3827}" destId="{CA609FFE-BA56-4046-B5C4-8ABBE4EBC03D}" srcOrd="3" destOrd="0" presId="urn:microsoft.com/office/officeart/2005/8/layout/process5"/>
    <dgm:cxn modelId="{2FE7E6E6-C168-4035-B06C-EFE0070DC3EA}" type="presParOf" srcId="{CA609FFE-BA56-4046-B5C4-8ABBE4EBC03D}" destId="{B855A98B-7C9B-48F5-8C6A-C47F202006B4}" srcOrd="0" destOrd="0" presId="urn:microsoft.com/office/officeart/2005/8/layout/process5"/>
    <dgm:cxn modelId="{424CED65-E132-4209-8F7F-F20ADC071529}" type="presParOf" srcId="{D0D46ADB-ED0B-4703-9569-CDAB715F3827}" destId="{DA7B5C66-D3C9-43FC-88F8-E5E6BBEC4670}" srcOrd="4" destOrd="0" presId="urn:microsoft.com/office/officeart/2005/8/layout/process5"/>
    <dgm:cxn modelId="{AADDB814-D8FC-4B7C-8A8A-CD7E52FC248D}" type="presParOf" srcId="{D0D46ADB-ED0B-4703-9569-CDAB715F3827}" destId="{0DD12AAA-1797-4DA7-82CA-D68B87143975}" srcOrd="5" destOrd="0" presId="urn:microsoft.com/office/officeart/2005/8/layout/process5"/>
    <dgm:cxn modelId="{0538BC86-B51B-4295-8387-B39141DA5711}" type="presParOf" srcId="{0DD12AAA-1797-4DA7-82CA-D68B87143975}" destId="{959D5221-33AB-4E22-93AE-46A33FF890E3}" srcOrd="0" destOrd="0" presId="urn:microsoft.com/office/officeart/2005/8/layout/process5"/>
    <dgm:cxn modelId="{B95F3A27-EA2A-4497-835D-1FD65C3A2876}" type="presParOf" srcId="{D0D46ADB-ED0B-4703-9569-CDAB715F3827}" destId="{EC6CA77E-E096-46A2-B34A-389BBEAEB8B6}" srcOrd="6" destOrd="0" presId="urn:microsoft.com/office/officeart/2005/8/layout/process5"/>
    <dgm:cxn modelId="{0794780B-0D3A-4F18-8A00-183E2ADFB07E}" type="presParOf" srcId="{D0D46ADB-ED0B-4703-9569-CDAB715F3827}" destId="{D756AC3E-EF52-4FF3-A314-CE9D11876D14}" srcOrd="7" destOrd="0" presId="urn:microsoft.com/office/officeart/2005/8/layout/process5"/>
    <dgm:cxn modelId="{262CF52C-B2CD-48A0-B62D-24E71EA010D7}" type="presParOf" srcId="{D756AC3E-EF52-4FF3-A314-CE9D11876D14}" destId="{AAE1DFDD-E4F4-4572-A0AD-42099F96A98A}" srcOrd="0" destOrd="0" presId="urn:microsoft.com/office/officeart/2005/8/layout/process5"/>
    <dgm:cxn modelId="{068C5491-D0B5-41FA-AEFD-801A9D08860B}" type="presParOf" srcId="{D0D46ADB-ED0B-4703-9569-CDAB715F3827}" destId="{4568E1DA-B3BF-4241-8C2C-933923BF8292}" srcOrd="8" destOrd="0" presId="urn:microsoft.com/office/officeart/2005/8/layout/process5"/>
    <dgm:cxn modelId="{37573953-9EBC-473D-9AD4-12232B94DE2D}" type="presParOf" srcId="{D0D46ADB-ED0B-4703-9569-CDAB715F3827}" destId="{6F325FB5-CE41-4F53-A64C-23856F718B23}" srcOrd="9" destOrd="0" presId="urn:microsoft.com/office/officeart/2005/8/layout/process5"/>
    <dgm:cxn modelId="{BBA4CA4D-060C-4DA6-B23D-1FAF7CAB5492}" type="presParOf" srcId="{6F325FB5-CE41-4F53-A64C-23856F718B23}" destId="{829E8CF6-1ADF-43C5-8E95-1A64733469E9}" srcOrd="0" destOrd="0" presId="urn:microsoft.com/office/officeart/2005/8/layout/process5"/>
    <dgm:cxn modelId="{99EF7EBA-83A8-446C-BCF4-2B5C5FFCAA48}" type="presParOf" srcId="{D0D46ADB-ED0B-4703-9569-CDAB715F3827}" destId="{F7659104-21FA-4A20-8264-A12E9D4AA603}" srcOrd="1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C99AA-AFD1-49B8-BBC6-D43F4C9A7FC4}">
      <dsp:nvSpPr>
        <dsp:cNvPr id="0" name=""/>
        <dsp:cNvSpPr/>
      </dsp:nvSpPr>
      <dsp:spPr>
        <a:xfrm>
          <a:off x="5357" y="750887"/>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rgbClr val="6E3319"/>
              </a:solidFill>
            </a:rPr>
            <a:t>Applicant submits application during intake period</a:t>
          </a:r>
          <a:endParaRPr lang="en-CA" sz="1200" kern="1200" dirty="0">
            <a:solidFill>
              <a:srgbClr val="6E3319"/>
            </a:solidFill>
          </a:endParaRPr>
        </a:p>
      </dsp:txBody>
      <dsp:txXfrm>
        <a:off x="33499" y="779029"/>
        <a:ext cx="1545106" cy="904550"/>
      </dsp:txXfrm>
    </dsp:sp>
    <dsp:sp modelId="{C4651EB2-66FA-4187-9A3C-7D7ECB897E44}">
      <dsp:nvSpPr>
        <dsp:cNvPr id="0" name=""/>
        <dsp:cNvSpPr/>
      </dsp:nvSpPr>
      <dsp:spPr>
        <a:xfrm>
          <a:off x="1747670" y="103273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CA" sz="1200" kern="1200">
            <a:solidFill>
              <a:srgbClr val="6E3319"/>
            </a:solidFill>
          </a:endParaRPr>
        </a:p>
      </dsp:txBody>
      <dsp:txXfrm>
        <a:off x="1747670" y="1112161"/>
        <a:ext cx="237646" cy="238286"/>
      </dsp:txXfrm>
    </dsp:sp>
    <dsp:sp modelId="{0D6B963A-F1C6-4F98-BDFC-8884D2FE2CB5}">
      <dsp:nvSpPr>
        <dsp:cNvPr id="0" name=""/>
        <dsp:cNvSpPr/>
      </dsp:nvSpPr>
      <dsp:spPr>
        <a:xfrm>
          <a:off x="2247304" y="750887"/>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rgbClr val="6E3319"/>
              </a:solidFill>
            </a:rPr>
            <a:t>AMF completes review and assessment to determine eligibility</a:t>
          </a:r>
          <a:endParaRPr lang="en-CA" sz="1200" kern="1200" dirty="0">
            <a:solidFill>
              <a:srgbClr val="6E3319"/>
            </a:solidFill>
          </a:endParaRPr>
        </a:p>
      </dsp:txBody>
      <dsp:txXfrm>
        <a:off x="2275446" y="779029"/>
        <a:ext cx="1545106" cy="904550"/>
      </dsp:txXfrm>
    </dsp:sp>
    <dsp:sp modelId="{CA609FFE-BA56-4046-B5C4-8ABBE4EBC03D}">
      <dsp:nvSpPr>
        <dsp:cNvPr id="0" name=""/>
        <dsp:cNvSpPr/>
      </dsp:nvSpPr>
      <dsp:spPr>
        <a:xfrm>
          <a:off x="3989617" y="103273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CA" sz="1200" kern="1200">
            <a:solidFill>
              <a:srgbClr val="6E3319"/>
            </a:solidFill>
          </a:endParaRPr>
        </a:p>
      </dsp:txBody>
      <dsp:txXfrm>
        <a:off x="3989617" y="1112161"/>
        <a:ext cx="237646" cy="238286"/>
      </dsp:txXfrm>
    </dsp:sp>
    <dsp:sp modelId="{16C7BFA2-0360-4748-8655-5D750A87DAC9}">
      <dsp:nvSpPr>
        <dsp:cNvPr id="0" name=""/>
        <dsp:cNvSpPr/>
      </dsp:nvSpPr>
      <dsp:spPr>
        <a:xfrm>
          <a:off x="4489251" y="750887"/>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rgbClr val="6E3319"/>
              </a:solidFill>
            </a:rPr>
            <a:t>Applicants informed  in writing of eligibility</a:t>
          </a:r>
          <a:endParaRPr lang="en-CA" sz="1200" kern="1200" dirty="0">
            <a:solidFill>
              <a:srgbClr val="6E3319"/>
            </a:solidFill>
          </a:endParaRPr>
        </a:p>
      </dsp:txBody>
      <dsp:txXfrm>
        <a:off x="4517393" y="779029"/>
        <a:ext cx="1545106" cy="904550"/>
      </dsp:txXfrm>
    </dsp:sp>
    <dsp:sp modelId="{0E2BACD7-8FC5-4408-8048-DDC20B10D39C}">
      <dsp:nvSpPr>
        <dsp:cNvPr id="0" name=""/>
        <dsp:cNvSpPr/>
      </dsp:nvSpPr>
      <dsp:spPr>
        <a:xfrm rot="5400000">
          <a:off x="5120199" y="1823819"/>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CA" sz="1200" kern="1200">
            <a:solidFill>
              <a:srgbClr val="6E3319"/>
            </a:solidFill>
          </a:endParaRPr>
        </a:p>
      </dsp:txBody>
      <dsp:txXfrm rot="-5400000">
        <a:off x="5170803" y="1852644"/>
        <a:ext cx="238286" cy="237646"/>
      </dsp:txXfrm>
    </dsp:sp>
    <dsp:sp modelId="{DA7B5C66-D3C9-43FC-88F8-E5E6BBEC4670}">
      <dsp:nvSpPr>
        <dsp:cNvPr id="0" name=""/>
        <dsp:cNvSpPr/>
      </dsp:nvSpPr>
      <dsp:spPr>
        <a:xfrm>
          <a:off x="4489251" y="2352278"/>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rgbClr val="6E3319"/>
              </a:solidFill>
            </a:rPr>
            <a:t>At close of intake period AMF completes evaluation of all eligible applications per evaluation criteria</a:t>
          </a:r>
          <a:endParaRPr lang="en-CA" sz="1200" kern="1200" dirty="0">
            <a:solidFill>
              <a:srgbClr val="6E3319"/>
            </a:solidFill>
          </a:endParaRPr>
        </a:p>
      </dsp:txBody>
      <dsp:txXfrm>
        <a:off x="4517393" y="2380420"/>
        <a:ext cx="1545106" cy="904550"/>
      </dsp:txXfrm>
    </dsp:sp>
    <dsp:sp modelId="{0DD12AAA-1797-4DA7-82CA-D68B87143975}">
      <dsp:nvSpPr>
        <dsp:cNvPr id="0" name=""/>
        <dsp:cNvSpPr/>
      </dsp:nvSpPr>
      <dsp:spPr>
        <a:xfrm rot="10800000">
          <a:off x="4008834" y="263412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CA" sz="1200" kern="1200">
            <a:solidFill>
              <a:srgbClr val="6E3319"/>
            </a:solidFill>
          </a:endParaRPr>
        </a:p>
      </dsp:txBody>
      <dsp:txXfrm rot="10800000">
        <a:off x="4110682" y="2713551"/>
        <a:ext cx="237646" cy="238286"/>
      </dsp:txXfrm>
    </dsp:sp>
    <dsp:sp modelId="{4568E1DA-B3BF-4241-8C2C-933923BF8292}">
      <dsp:nvSpPr>
        <dsp:cNvPr id="0" name=""/>
        <dsp:cNvSpPr/>
      </dsp:nvSpPr>
      <dsp:spPr>
        <a:xfrm>
          <a:off x="2247304" y="2352278"/>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rgbClr val="6E3319"/>
              </a:solidFill>
            </a:rPr>
            <a:t>Grant recommendations are made based on application score and envelope funding available </a:t>
          </a:r>
          <a:endParaRPr lang="en-CA" sz="1200" kern="1200" dirty="0">
            <a:solidFill>
              <a:srgbClr val="6E3319"/>
            </a:solidFill>
          </a:endParaRPr>
        </a:p>
      </dsp:txBody>
      <dsp:txXfrm>
        <a:off x="2275446" y="2380420"/>
        <a:ext cx="1545106" cy="904550"/>
      </dsp:txXfrm>
    </dsp:sp>
    <dsp:sp modelId="{6F325FB5-CE41-4F53-A64C-23856F718B23}">
      <dsp:nvSpPr>
        <dsp:cNvPr id="0" name=""/>
        <dsp:cNvSpPr/>
      </dsp:nvSpPr>
      <dsp:spPr>
        <a:xfrm rot="10800000">
          <a:off x="1766887" y="263412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CA" sz="1200" kern="1200">
            <a:solidFill>
              <a:srgbClr val="6E3319"/>
            </a:solidFill>
          </a:endParaRPr>
        </a:p>
      </dsp:txBody>
      <dsp:txXfrm rot="10800000">
        <a:off x="1868735" y="2713551"/>
        <a:ext cx="237646" cy="238286"/>
      </dsp:txXfrm>
    </dsp:sp>
    <dsp:sp modelId="{F7659104-21FA-4A20-8264-A12E9D4AA603}">
      <dsp:nvSpPr>
        <dsp:cNvPr id="0" name=""/>
        <dsp:cNvSpPr/>
      </dsp:nvSpPr>
      <dsp:spPr>
        <a:xfrm>
          <a:off x="5357" y="2352278"/>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rgbClr val="6E3319"/>
              </a:solidFill>
            </a:rPr>
            <a:t>Applicants advised of decision</a:t>
          </a:r>
          <a:endParaRPr lang="en-CA" sz="1200" kern="1200" dirty="0">
            <a:solidFill>
              <a:srgbClr val="6E3319"/>
            </a:solidFill>
          </a:endParaRPr>
        </a:p>
      </dsp:txBody>
      <dsp:txXfrm>
        <a:off x="33499" y="2380420"/>
        <a:ext cx="1545106" cy="904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C99AA-AFD1-49B8-BBC6-D43F4C9A7FC4}">
      <dsp:nvSpPr>
        <dsp:cNvPr id="0" name=""/>
        <dsp:cNvSpPr/>
      </dsp:nvSpPr>
      <dsp:spPr>
        <a:xfrm>
          <a:off x="5357" y="750887"/>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rgbClr val="6E3319"/>
              </a:solidFill>
            </a:rPr>
            <a:t>Applicant submits first milestone report</a:t>
          </a:r>
          <a:endParaRPr lang="en-CA" sz="1500" kern="1200" dirty="0">
            <a:solidFill>
              <a:srgbClr val="6E3319"/>
            </a:solidFill>
          </a:endParaRPr>
        </a:p>
      </dsp:txBody>
      <dsp:txXfrm>
        <a:off x="33499" y="779029"/>
        <a:ext cx="1545106" cy="904550"/>
      </dsp:txXfrm>
    </dsp:sp>
    <dsp:sp modelId="{C4651EB2-66FA-4187-9A3C-7D7ECB897E44}">
      <dsp:nvSpPr>
        <dsp:cNvPr id="0" name=""/>
        <dsp:cNvSpPr/>
      </dsp:nvSpPr>
      <dsp:spPr>
        <a:xfrm>
          <a:off x="1747670" y="103273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solidFill>
              <a:srgbClr val="6E3319"/>
            </a:solidFill>
          </a:endParaRPr>
        </a:p>
      </dsp:txBody>
      <dsp:txXfrm>
        <a:off x="1747670" y="1112161"/>
        <a:ext cx="237646" cy="238286"/>
      </dsp:txXfrm>
    </dsp:sp>
    <dsp:sp modelId="{0D6B963A-F1C6-4F98-BDFC-8884D2FE2CB5}">
      <dsp:nvSpPr>
        <dsp:cNvPr id="0" name=""/>
        <dsp:cNvSpPr/>
      </dsp:nvSpPr>
      <dsp:spPr>
        <a:xfrm>
          <a:off x="2247304" y="750887"/>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rgbClr val="6E3319"/>
              </a:solidFill>
            </a:rPr>
            <a:t>AMF reviews report and prepares first instalment</a:t>
          </a:r>
          <a:endParaRPr lang="en-CA" sz="1500" kern="1200" dirty="0">
            <a:solidFill>
              <a:srgbClr val="6E3319"/>
            </a:solidFill>
          </a:endParaRPr>
        </a:p>
      </dsp:txBody>
      <dsp:txXfrm>
        <a:off x="2275446" y="779029"/>
        <a:ext cx="1545106" cy="904550"/>
      </dsp:txXfrm>
    </dsp:sp>
    <dsp:sp modelId="{CA609FFE-BA56-4046-B5C4-8ABBE4EBC03D}">
      <dsp:nvSpPr>
        <dsp:cNvPr id="0" name=""/>
        <dsp:cNvSpPr/>
      </dsp:nvSpPr>
      <dsp:spPr>
        <a:xfrm>
          <a:off x="3989617" y="103273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solidFill>
              <a:srgbClr val="6E3319"/>
            </a:solidFill>
          </a:endParaRPr>
        </a:p>
      </dsp:txBody>
      <dsp:txXfrm>
        <a:off x="3989617" y="1112161"/>
        <a:ext cx="237646" cy="238286"/>
      </dsp:txXfrm>
    </dsp:sp>
    <dsp:sp modelId="{DA7B5C66-D3C9-43FC-88F8-E5E6BBEC4670}">
      <dsp:nvSpPr>
        <dsp:cNvPr id="0" name=""/>
        <dsp:cNvSpPr/>
      </dsp:nvSpPr>
      <dsp:spPr>
        <a:xfrm>
          <a:off x="4489251" y="750887"/>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rgbClr val="6E3319"/>
              </a:solidFill>
            </a:rPr>
            <a:t>Applicant receives payment</a:t>
          </a:r>
          <a:endParaRPr lang="en-CA" sz="1300" kern="1200" dirty="0">
            <a:solidFill>
              <a:srgbClr val="6E3319"/>
            </a:solidFill>
          </a:endParaRPr>
        </a:p>
      </dsp:txBody>
      <dsp:txXfrm>
        <a:off x="4517393" y="779029"/>
        <a:ext cx="1545106" cy="904550"/>
      </dsp:txXfrm>
    </dsp:sp>
    <dsp:sp modelId="{0DD12AAA-1797-4DA7-82CA-D68B87143975}">
      <dsp:nvSpPr>
        <dsp:cNvPr id="0" name=""/>
        <dsp:cNvSpPr/>
      </dsp:nvSpPr>
      <dsp:spPr>
        <a:xfrm rot="5400000">
          <a:off x="5120199" y="1823819"/>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solidFill>
              <a:srgbClr val="6E3319"/>
            </a:solidFill>
          </a:endParaRPr>
        </a:p>
      </dsp:txBody>
      <dsp:txXfrm rot="-5400000">
        <a:off x="5170803" y="1852644"/>
        <a:ext cx="238286" cy="237646"/>
      </dsp:txXfrm>
    </dsp:sp>
    <dsp:sp modelId="{EC6CA77E-E096-46A2-B34A-389BBEAEB8B6}">
      <dsp:nvSpPr>
        <dsp:cNvPr id="0" name=""/>
        <dsp:cNvSpPr/>
      </dsp:nvSpPr>
      <dsp:spPr>
        <a:xfrm>
          <a:off x="4489251" y="2352278"/>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6E3319"/>
              </a:solidFill>
            </a:rPr>
            <a:t>Applicant submits final deliverables</a:t>
          </a:r>
          <a:endParaRPr lang="en-CA" sz="1400" kern="1200" dirty="0">
            <a:solidFill>
              <a:srgbClr val="6E3319"/>
            </a:solidFill>
          </a:endParaRPr>
        </a:p>
      </dsp:txBody>
      <dsp:txXfrm>
        <a:off x="4517393" y="2380420"/>
        <a:ext cx="1545106" cy="904550"/>
      </dsp:txXfrm>
    </dsp:sp>
    <dsp:sp modelId="{D756AC3E-EF52-4FF3-A314-CE9D11876D14}">
      <dsp:nvSpPr>
        <dsp:cNvPr id="0" name=""/>
        <dsp:cNvSpPr/>
      </dsp:nvSpPr>
      <dsp:spPr>
        <a:xfrm rot="10800000">
          <a:off x="4008834" y="263412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solidFill>
              <a:srgbClr val="6E3319"/>
            </a:solidFill>
          </a:endParaRPr>
        </a:p>
      </dsp:txBody>
      <dsp:txXfrm rot="10800000">
        <a:off x="4110682" y="2713551"/>
        <a:ext cx="237646" cy="238286"/>
      </dsp:txXfrm>
    </dsp:sp>
    <dsp:sp modelId="{4568E1DA-B3BF-4241-8C2C-933923BF8292}">
      <dsp:nvSpPr>
        <dsp:cNvPr id="0" name=""/>
        <dsp:cNvSpPr/>
      </dsp:nvSpPr>
      <dsp:spPr>
        <a:xfrm>
          <a:off x="2247304" y="2352278"/>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6E3319"/>
              </a:solidFill>
            </a:rPr>
            <a:t>AMF calculates final grant payment </a:t>
          </a:r>
          <a:endParaRPr lang="en-CA" sz="1400" kern="1200" dirty="0">
            <a:solidFill>
              <a:srgbClr val="6E3319"/>
            </a:solidFill>
          </a:endParaRPr>
        </a:p>
      </dsp:txBody>
      <dsp:txXfrm>
        <a:off x="2275446" y="2380420"/>
        <a:ext cx="1545106" cy="904550"/>
      </dsp:txXfrm>
    </dsp:sp>
    <dsp:sp modelId="{6F325FB5-CE41-4F53-A64C-23856F718B23}">
      <dsp:nvSpPr>
        <dsp:cNvPr id="0" name=""/>
        <dsp:cNvSpPr/>
      </dsp:nvSpPr>
      <dsp:spPr>
        <a:xfrm rot="10800000">
          <a:off x="1766887" y="2634122"/>
          <a:ext cx="339494" cy="3971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solidFill>
              <a:srgbClr val="6E3319"/>
            </a:solidFill>
          </a:endParaRPr>
        </a:p>
      </dsp:txBody>
      <dsp:txXfrm rot="10800000">
        <a:off x="1868735" y="2713551"/>
        <a:ext cx="237646" cy="238286"/>
      </dsp:txXfrm>
    </dsp:sp>
    <dsp:sp modelId="{F7659104-21FA-4A20-8264-A12E9D4AA603}">
      <dsp:nvSpPr>
        <dsp:cNvPr id="0" name=""/>
        <dsp:cNvSpPr/>
      </dsp:nvSpPr>
      <dsp:spPr>
        <a:xfrm>
          <a:off x="5357" y="2352278"/>
          <a:ext cx="1601390" cy="96083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6E3319"/>
              </a:solidFill>
            </a:rPr>
            <a:t>Applicant receives final payment</a:t>
          </a:r>
          <a:endParaRPr lang="en-CA" sz="1400" kern="1200" dirty="0">
            <a:solidFill>
              <a:srgbClr val="6E3319"/>
            </a:solidFill>
          </a:endParaRPr>
        </a:p>
      </dsp:txBody>
      <dsp:txXfrm>
        <a:off x="33499" y="2380420"/>
        <a:ext cx="1545106" cy="9045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defTabSz="933261" eaLnBrk="1" hangingPunct="1">
              <a:defRPr sz="1200" b="0">
                <a:latin typeface="Arial" charset="0"/>
              </a:defRPr>
            </a:lvl1pPr>
          </a:lstStyle>
          <a:p>
            <a:pPr>
              <a:defRPr/>
            </a:pPr>
            <a:endParaRPr lang="en-CA"/>
          </a:p>
        </p:txBody>
      </p:sp>
      <p:sp>
        <p:nvSpPr>
          <p:cNvPr id="40963"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defTabSz="933261" eaLnBrk="1" hangingPunct="1">
              <a:defRPr sz="1200" b="0">
                <a:latin typeface="Arial" charset="0"/>
              </a:defRPr>
            </a:lvl1pPr>
          </a:lstStyle>
          <a:p>
            <a:pPr>
              <a:defRPr/>
            </a:pPr>
            <a:endParaRPr lang="en-CA"/>
          </a:p>
        </p:txBody>
      </p:sp>
      <p:sp>
        <p:nvSpPr>
          <p:cNvPr id="40964"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defTabSz="933261" eaLnBrk="1" hangingPunct="1">
              <a:defRPr sz="1200" b="0">
                <a:latin typeface="Arial" charset="0"/>
              </a:defRPr>
            </a:lvl1pPr>
          </a:lstStyle>
          <a:p>
            <a:pPr>
              <a:defRPr/>
            </a:pPr>
            <a:endParaRPr lang="en-CA"/>
          </a:p>
        </p:txBody>
      </p:sp>
      <p:sp>
        <p:nvSpPr>
          <p:cNvPr id="40965"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defTabSz="933261" eaLnBrk="1" hangingPunct="1">
              <a:defRPr sz="1200" b="0">
                <a:latin typeface="Arial" charset="0"/>
              </a:defRPr>
            </a:lvl1pPr>
          </a:lstStyle>
          <a:p>
            <a:pPr>
              <a:defRPr/>
            </a:pPr>
            <a:fld id="{109F5B23-1B23-49D8-BB3A-FA0B210B43C1}" type="slidenum">
              <a:rPr lang="en-CA" altLang="en-US"/>
              <a:pPr>
                <a:defRPr/>
              </a:pPr>
              <a:t>‹#›</a:t>
            </a:fld>
            <a:endParaRPr lang="en-CA" altLang="en-US"/>
          </a:p>
        </p:txBody>
      </p:sp>
    </p:spTree>
    <p:extLst>
      <p:ext uri="{BB962C8B-B14F-4D97-AF65-F5344CB8AC3E}">
        <p14:creationId xmlns:p14="http://schemas.microsoft.com/office/powerpoint/2010/main" val="3838770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577" tIns="45789" rIns="91577" bIns="45789" rtlCol="0"/>
          <a:lstStyle>
            <a:lvl1pPr algn="l" eaLnBrk="1" hangingPunct="1">
              <a:defRPr sz="1200">
                <a:latin typeface="Arial" charset="0"/>
              </a:defRPr>
            </a:lvl1pPr>
          </a:lstStyle>
          <a:p>
            <a:pPr>
              <a:defRPr/>
            </a:pPr>
            <a:endParaRPr lang="en-CA"/>
          </a:p>
        </p:txBody>
      </p:sp>
      <p:sp>
        <p:nvSpPr>
          <p:cNvPr id="3" name="Date Placeholder 2"/>
          <p:cNvSpPr>
            <a:spLocks noGrp="1"/>
          </p:cNvSpPr>
          <p:nvPr>
            <p:ph type="dt" idx="1"/>
          </p:nvPr>
        </p:nvSpPr>
        <p:spPr>
          <a:xfrm>
            <a:off x="3978275" y="0"/>
            <a:ext cx="3043238" cy="465138"/>
          </a:xfrm>
          <a:prstGeom prst="rect">
            <a:avLst/>
          </a:prstGeom>
        </p:spPr>
        <p:txBody>
          <a:bodyPr vert="horz" lIns="91577" tIns="45789" rIns="91577" bIns="45789" rtlCol="0"/>
          <a:lstStyle>
            <a:lvl1pPr algn="r" eaLnBrk="1" hangingPunct="1">
              <a:defRPr sz="1200">
                <a:latin typeface="Arial" charset="0"/>
              </a:defRPr>
            </a:lvl1pPr>
          </a:lstStyle>
          <a:p>
            <a:pPr>
              <a:defRPr/>
            </a:pPr>
            <a:fld id="{EF588512-037C-4E0C-AE41-21E5C9E1E5D2}" type="datetimeFigureOut">
              <a:rPr lang="en-CA"/>
              <a:pPr>
                <a:defRPr/>
              </a:pPr>
              <a:t>2017-10-20</a:t>
            </a:fld>
            <a:endParaRPr lang="en-CA"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pPr lvl="0"/>
            <a:endParaRPr lang="en-CA" noProof="0" dirty="0" smtClean="0"/>
          </a:p>
        </p:txBody>
      </p:sp>
      <p:sp>
        <p:nvSpPr>
          <p:cNvPr id="5" name="Notes Placeholder 4"/>
          <p:cNvSpPr>
            <a:spLocks noGrp="1"/>
          </p:cNvSpPr>
          <p:nvPr>
            <p:ph type="body" sz="quarter" idx="3"/>
          </p:nvPr>
        </p:nvSpPr>
        <p:spPr>
          <a:xfrm>
            <a:off x="703263" y="4422775"/>
            <a:ext cx="5616575" cy="4187825"/>
          </a:xfrm>
          <a:prstGeom prst="rect">
            <a:avLst/>
          </a:prstGeom>
        </p:spPr>
        <p:txBody>
          <a:bodyPr vert="horz" lIns="91577" tIns="45789" rIns="91577" bIns="457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42375"/>
            <a:ext cx="3043238" cy="465138"/>
          </a:xfrm>
          <a:prstGeom prst="rect">
            <a:avLst/>
          </a:prstGeom>
        </p:spPr>
        <p:txBody>
          <a:bodyPr vert="horz" lIns="91577" tIns="45789" rIns="91577" bIns="45789" rtlCol="0" anchor="b"/>
          <a:lstStyle>
            <a:lvl1pPr algn="l" eaLnBrk="1" hangingPunct="1">
              <a:defRPr sz="1200">
                <a:latin typeface="Arial" charset="0"/>
              </a:defRPr>
            </a:lvl1pPr>
          </a:lstStyle>
          <a:p>
            <a:pPr>
              <a:defRPr/>
            </a:pPr>
            <a:endParaRPr lang="en-CA"/>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latin typeface="Arial" charset="0"/>
              </a:defRPr>
            </a:lvl1pPr>
          </a:lstStyle>
          <a:p>
            <a:pPr>
              <a:defRPr/>
            </a:pPr>
            <a:fld id="{BC14F46F-ED0E-4DD8-A8F7-0E8B5023E526}" type="slidenum">
              <a:rPr lang="en-CA" altLang="en-US"/>
              <a:pPr>
                <a:defRPr/>
              </a:pPr>
              <a:t>‹#›</a:t>
            </a:fld>
            <a:endParaRPr lang="en-CA" altLang="en-US"/>
          </a:p>
        </p:txBody>
      </p:sp>
    </p:spTree>
    <p:extLst>
      <p:ext uri="{BB962C8B-B14F-4D97-AF65-F5344CB8AC3E}">
        <p14:creationId xmlns:p14="http://schemas.microsoft.com/office/powerpoint/2010/main" val="925453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a:t>
            </a:fld>
            <a:endParaRPr lang="en-CA" altLang="en-US"/>
          </a:p>
        </p:txBody>
      </p:sp>
    </p:spTree>
    <p:extLst>
      <p:ext uri="{BB962C8B-B14F-4D97-AF65-F5344CB8AC3E}">
        <p14:creationId xmlns:p14="http://schemas.microsoft.com/office/powerpoint/2010/main" val="2733484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b="0" dirty="0" smtClean="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10</a:t>
            </a:fld>
            <a:endParaRPr lang="en-CA" altLang="en-US"/>
          </a:p>
        </p:txBody>
      </p:sp>
    </p:spTree>
    <p:extLst>
      <p:ext uri="{BB962C8B-B14F-4D97-AF65-F5344CB8AC3E}">
        <p14:creationId xmlns:p14="http://schemas.microsoft.com/office/powerpoint/2010/main" val="934311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11</a:t>
            </a:fld>
            <a:endParaRPr lang="en-CA" altLang="en-US"/>
          </a:p>
        </p:txBody>
      </p:sp>
    </p:spTree>
    <p:extLst>
      <p:ext uri="{BB962C8B-B14F-4D97-AF65-F5344CB8AC3E}">
        <p14:creationId xmlns:p14="http://schemas.microsoft.com/office/powerpoint/2010/main" val="278636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12</a:t>
            </a:fld>
            <a:endParaRPr lang="en-CA" altLang="en-US"/>
          </a:p>
        </p:txBody>
      </p:sp>
    </p:spTree>
    <p:extLst>
      <p:ext uri="{BB962C8B-B14F-4D97-AF65-F5344CB8AC3E}">
        <p14:creationId xmlns:p14="http://schemas.microsoft.com/office/powerpoint/2010/main" val="931933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13</a:t>
            </a:fld>
            <a:endParaRPr lang="en-CA" altLang="en-US"/>
          </a:p>
        </p:txBody>
      </p:sp>
    </p:spTree>
    <p:extLst>
      <p:ext uri="{BB962C8B-B14F-4D97-AF65-F5344CB8AC3E}">
        <p14:creationId xmlns:p14="http://schemas.microsoft.com/office/powerpoint/2010/main" val="2869296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CA" b="1" dirty="0" smtClean="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14</a:t>
            </a:fld>
            <a:endParaRPr lang="en-CA" altLang="en-US"/>
          </a:p>
        </p:txBody>
      </p:sp>
    </p:spTree>
    <p:extLst>
      <p:ext uri="{BB962C8B-B14F-4D97-AF65-F5344CB8AC3E}">
        <p14:creationId xmlns:p14="http://schemas.microsoft.com/office/powerpoint/2010/main" val="931933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15</a:t>
            </a:fld>
            <a:endParaRPr lang="en-CA" altLang="en-US"/>
          </a:p>
        </p:txBody>
      </p:sp>
    </p:spTree>
    <p:extLst>
      <p:ext uri="{BB962C8B-B14F-4D97-AF65-F5344CB8AC3E}">
        <p14:creationId xmlns:p14="http://schemas.microsoft.com/office/powerpoint/2010/main" val="2718016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16</a:t>
            </a:fld>
            <a:endParaRPr lang="en-CA" altLang="en-US"/>
          </a:p>
        </p:txBody>
      </p:sp>
    </p:spTree>
    <p:extLst>
      <p:ext uri="{BB962C8B-B14F-4D97-AF65-F5344CB8AC3E}">
        <p14:creationId xmlns:p14="http://schemas.microsoft.com/office/powerpoint/2010/main" val="1382344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17</a:t>
            </a:fld>
            <a:endParaRPr lang="en-CA" altLang="en-US"/>
          </a:p>
        </p:txBody>
      </p:sp>
    </p:spTree>
    <p:extLst>
      <p:ext uri="{BB962C8B-B14F-4D97-AF65-F5344CB8AC3E}">
        <p14:creationId xmlns:p14="http://schemas.microsoft.com/office/powerpoint/2010/main" val="1532474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1200"/>
              </a:spcAft>
              <a:defRPr/>
            </a:pPr>
            <a:endParaRPr lang="en-US" sz="1200" b="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4588" indent="-228600">
              <a:defRPr b="1">
                <a:solidFill>
                  <a:schemeClr val="tx1"/>
                </a:solidFill>
                <a:latin typeface="Arial" charset="0"/>
              </a:defRPr>
            </a:lvl3pPr>
            <a:lvl4pPr marL="1601788" indent="-228600">
              <a:defRPr b="1">
                <a:solidFill>
                  <a:schemeClr val="tx1"/>
                </a:solidFill>
                <a:latin typeface="Arial" charset="0"/>
              </a:defRPr>
            </a:lvl4pPr>
            <a:lvl5pPr marL="2058988" indent="-228600">
              <a:defRPr b="1">
                <a:solidFill>
                  <a:schemeClr val="tx1"/>
                </a:solidFill>
                <a:latin typeface="Arial" charset="0"/>
              </a:defRPr>
            </a:lvl5pPr>
            <a:lvl6pPr marL="2516188" indent="-228600" eaLnBrk="0" fontAlgn="base" hangingPunct="0">
              <a:spcBef>
                <a:spcPct val="0"/>
              </a:spcBef>
              <a:spcAft>
                <a:spcPct val="0"/>
              </a:spcAft>
              <a:defRPr b="1">
                <a:solidFill>
                  <a:schemeClr val="tx1"/>
                </a:solidFill>
                <a:latin typeface="Arial" charset="0"/>
              </a:defRPr>
            </a:lvl6pPr>
            <a:lvl7pPr marL="2973388" indent="-228600" eaLnBrk="0" fontAlgn="base" hangingPunct="0">
              <a:spcBef>
                <a:spcPct val="0"/>
              </a:spcBef>
              <a:spcAft>
                <a:spcPct val="0"/>
              </a:spcAft>
              <a:defRPr b="1">
                <a:solidFill>
                  <a:schemeClr val="tx1"/>
                </a:solidFill>
                <a:latin typeface="Arial" charset="0"/>
              </a:defRPr>
            </a:lvl7pPr>
            <a:lvl8pPr marL="3430588" indent="-228600" eaLnBrk="0" fontAlgn="base" hangingPunct="0">
              <a:spcBef>
                <a:spcPct val="0"/>
              </a:spcBef>
              <a:spcAft>
                <a:spcPct val="0"/>
              </a:spcAft>
              <a:defRPr b="1">
                <a:solidFill>
                  <a:schemeClr val="tx1"/>
                </a:solidFill>
                <a:latin typeface="Arial" charset="0"/>
              </a:defRPr>
            </a:lvl8pPr>
            <a:lvl9pPr marL="3887788" indent="-228600" eaLnBrk="0" fontAlgn="base" hangingPunct="0">
              <a:spcBef>
                <a:spcPct val="0"/>
              </a:spcBef>
              <a:spcAft>
                <a:spcPct val="0"/>
              </a:spcAft>
              <a:defRPr b="1">
                <a:solidFill>
                  <a:schemeClr val="tx1"/>
                </a:solidFill>
                <a:latin typeface="Arial" charset="0"/>
              </a:defRPr>
            </a:lvl9pPr>
          </a:lstStyle>
          <a:p>
            <a:fld id="{DCF374A0-D713-4ABF-B947-62771B5A77D0}" type="slidenum">
              <a:rPr lang="en-CA" altLang="en-US" smtClean="0"/>
              <a:pPr/>
              <a:t>18</a:t>
            </a:fld>
            <a:endParaRPr lang="en-CA"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ltLang="en-US" b="0" dirty="0" smtClean="0"/>
          </a:p>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19</a:t>
            </a:fld>
            <a:endParaRPr lang="en-CA" altLang="en-US"/>
          </a:p>
        </p:txBody>
      </p:sp>
    </p:spTree>
    <p:extLst>
      <p:ext uri="{BB962C8B-B14F-4D97-AF65-F5344CB8AC3E}">
        <p14:creationId xmlns:p14="http://schemas.microsoft.com/office/powerpoint/2010/main" val="332448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2</a:t>
            </a:fld>
            <a:endParaRPr lang="en-CA" altLang="en-US"/>
          </a:p>
        </p:txBody>
      </p:sp>
    </p:spTree>
    <p:extLst>
      <p:ext uri="{BB962C8B-B14F-4D97-AF65-F5344CB8AC3E}">
        <p14:creationId xmlns:p14="http://schemas.microsoft.com/office/powerpoint/2010/main" val="3455072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4588" indent="-228600">
              <a:defRPr b="1">
                <a:solidFill>
                  <a:schemeClr val="tx1"/>
                </a:solidFill>
                <a:latin typeface="Arial" charset="0"/>
              </a:defRPr>
            </a:lvl3pPr>
            <a:lvl4pPr marL="1601788" indent="-228600">
              <a:defRPr b="1">
                <a:solidFill>
                  <a:schemeClr val="tx1"/>
                </a:solidFill>
                <a:latin typeface="Arial" charset="0"/>
              </a:defRPr>
            </a:lvl4pPr>
            <a:lvl5pPr marL="2058988" indent="-228600">
              <a:defRPr b="1">
                <a:solidFill>
                  <a:schemeClr val="tx1"/>
                </a:solidFill>
                <a:latin typeface="Arial" charset="0"/>
              </a:defRPr>
            </a:lvl5pPr>
            <a:lvl6pPr marL="2516188" indent="-228600" eaLnBrk="0" fontAlgn="base" hangingPunct="0">
              <a:spcBef>
                <a:spcPct val="0"/>
              </a:spcBef>
              <a:spcAft>
                <a:spcPct val="0"/>
              </a:spcAft>
              <a:defRPr b="1">
                <a:solidFill>
                  <a:schemeClr val="tx1"/>
                </a:solidFill>
                <a:latin typeface="Arial" charset="0"/>
              </a:defRPr>
            </a:lvl6pPr>
            <a:lvl7pPr marL="2973388" indent="-228600" eaLnBrk="0" fontAlgn="base" hangingPunct="0">
              <a:spcBef>
                <a:spcPct val="0"/>
              </a:spcBef>
              <a:spcAft>
                <a:spcPct val="0"/>
              </a:spcAft>
              <a:defRPr b="1">
                <a:solidFill>
                  <a:schemeClr val="tx1"/>
                </a:solidFill>
                <a:latin typeface="Arial" charset="0"/>
              </a:defRPr>
            </a:lvl7pPr>
            <a:lvl8pPr marL="3430588" indent="-228600" eaLnBrk="0" fontAlgn="base" hangingPunct="0">
              <a:spcBef>
                <a:spcPct val="0"/>
              </a:spcBef>
              <a:spcAft>
                <a:spcPct val="0"/>
              </a:spcAft>
              <a:defRPr b="1">
                <a:solidFill>
                  <a:schemeClr val="tx1"/>
                </a:solidFill>
                <a:latin typeface="Arial" charset="0"/>
              </a:defRPr>
            </a:lvl8pPr>
            <a:lvl9pPr marL="3887788" indent="-228600" eaLnBrk="0" fontAlgn="base" hangingPunct="0">
              <a:spcBef>
                <a:spcPct val="0"/>
              </a:spcBef>
              <a:spcAft>
                <a:spcPct val="0"/>
              </a:spcAft>
              <a:defRPr b="1">
                <a:solidFill>
                  <a:schemeClr val="tx1"/>
                </a:solidFill>
                <a:latin typeface="Arial" charset="0"/>
              </a:defRPr>
            </a:lvl9pPr>
          </a:lstStyle>
          <a:p>
            <a:fld id="{AEDCBD12-6E34-4483-A239-44ACB6E0732F}" type="slidenum">
              <a:rPr lang="en-CA" altLang="en-US" smtClean="0"/>
              <a:pPr/>
              <a:t>20</a:t>
            </a:fld>
            <a:endParaRPr lang="en-CA"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4588" indent="-228600">
              <a:defRPr b="1">
                <a:solidFill>
                  <a:schemeClr val="tx1"/>
                </a:solidFill>
                <a:latin typeface="Arial" charset="0"/>
              </a:defRPr>
            </a:lvl3pPr>
            <a:lvl4pPr marL="1601788" indent="-228600">
              <a:defRPr b="1">
                <a:solidFill>
                  <a:schemeClr val="tx1"/>
                </a:solidFill>
                <a:latin typeface="Arial" charset="0"/>
              </a:defRPr>
            </a:lvl4pPr>
            <a:lvl5pPr marL="2058988" indent="-228600">
              <a:defRPr b="1">
                <a:solidFill>
                  <a:schemeClr val="tx1"/>
                </a:solidFill>
                <a:latin typeface="Arial" charset="0"/>
              </a:defRPr>
            </a:lvl5pPr>
            <a:lvl6pPr marL="2516188" indent="-228600" eaLnBrk="0" fontAlgn="base" hangingPunct="0">
              <a:spcBef>
                <a:spcPct val="0"/>
              </a:spcBef>
              <a:spcAft>
                <a:spcPct val="0"/>
              </a:spcAft>
              <a:defRPr b="1">
                <a:solidFill>
                  <a:schemeClr val="tx1"/>
                </a:solidFill>
                <a:latin typeface="Arial" charset="0"/>
              </a:defRPr>
            </a:lvl6pPr>
            <a:lvl7pPr marL="2973388" indent="-228600" eaLnBrk="0" fontAlgn="base" hangingPunct="0">
              <a:spcBef>
                <a:spcPct val="0"/>
              </a:spcBef>
              <a:spcAft>
                <a:spcPct val="0"/>
              </a:spcAft>
              <a:defRPr b="1">
                <a:solidFill>
                  <a:schemeClr val="tx1"/>
                </a:solidFill>
                <a:latin typeface="Arial" charset="0"/>
              </a:defRPr>
            </a:lvl7pPr>
            <a:lvl8pPr marL="3430588" indent="-228600" eaLnBrk="0" fontAlgn="base" hangingPunct="0">
              <a:spcBef>
                <a:spcPct val="0"/>
              </a:spcBef>
              <a:spcAft>
                <a:spcPct val="0"/>
              </a:spcAft>
              <a:defRPr b="1">
                <a:solidFill>
                  <a:schemeClr val="tx1"/>
                </a:solidFill>
                <a:latin typeface="Arial" charset="0"/>
              </a:defRPr>
            </a:lvl8pPr>
            <a:lvl9pPr marL="3887788" indent="-228600" eaLnBrk="0" fontAlgn="base" hangingPunct="0">
              <a:spcBef>
                <a:spcPct val="0"/>
              </a:spcBef>
              <a:spcAft>
                <a:spcPct val="0"/>
              </a:spcAft>
              <a:defRPr b="1">
                <a:solidFill>
                  <a:schemeClr val="tx1"/>
                </a:solidFill>
                <a:latin typeface="Arial" charset="0"/>
              </a:defRPr>
            </a:lvl9pPr>
          </a:lstStyle>
          <a:p>
            <a:fld id="{4748B4D4-FAF9-46CD-A274-D85A50983C31}" type="slidenum">
              <a:rPr lang="en-CA" altLang="en-US" smtClean="0"/>
              <a:pPr/>
              <a:t>21</a:t>
            </a:fld>
            <a:endParaRPr lang="en-CA"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4588" indent="-228600">
              <a:defRPr b="1">
                <a:solidFill>
                  <a:schemeClr val="tx1"/>
                </a:solidFill>
                <a:latin typeface="Arial" charset="0"/>
              </a:defRPr>
            </a:lvl3pPr>
            <a:lvl4pPr marL="1601788" indent="-228600">
              <a:defRPr b="1">
                <a:solidFill>
                  <a:schemeClr val="tx1"/>
                </a:solidFill>
                <a:latin typeface="Arial" charset="0"/>
              </a:defRPr>
            </a:lvl4pPr>
            <a:lvl5pPr marL="2058988" indent="-228600">
              <a:defRPr b="1">
                <a:solidFill>
                  <a:schemeClr val="tx1"/>
                </a:solidFill>
                <a:latin typeface="Arial" charset="0"/>
              </a:defRPr>
            </a:lvl5pPr>
            <a:lvl6pPr marL="2516188" indent="-228600" eaLnBrk="0" fontAlgn="base" hangingPunct="0">
              <a:spcBef>
                <a:spcPct val="0"/>
              </a:spcBef>
              <a:spcAft>
                <a:spcPct val="0"/>
              </a:spcAft>
              <a:defRPr b="1">
                <a:solidFill>
                  <a:schemeClr val="tx1"/>
                </a:solidFill>
                <a:latin typeface="Arial" charset="0"/>
              </a:defRPr>
            </a:lvl6pPr>
            <a:lvl7pPr marL="2973388" indent="-228600" eaLnBrk="0" fontAlgn="base" hangingPunct="0">
              <a:spcBef>
                <a:spcPct val="0"/>
              </a:spcBef>
              <a:spcAft>
                <a:spcPct val="0"/>
              </a:spcAft>
              <a:defRPr b="1">
                <a:solidFill>
                  <a:schemeClr val="tx1"/>
                </a:solidFill>
                <a:latin typeface="Arial" charset="0"/>
              </a:defRPr>
            </a:lvl7pPr>
            <a:lvl8pPr marL="3430588" indent="-228600" eaLnBrk="0" fontAlgn="base" hangingPunct="0">
              <a:spcBef>
                <a:spcPct val="0"/>
              </a:spcBef>
              <a:spcAft>
                <a:spcPct val="0"/>
              </a:spcAft>
              <a:defRPr b="1">
                <a:solidFill>
                  <a:schemeClr val="tx1"/>
                </a:solidFill>
                <a:latin typeface="Arial" charset="0"/>
              </a:defRPr>
            </a:lvl8pPr>
            <a:lvl9pPr marL="3887788" indent="-228600" eaLnBrk="0" fontAlgn="base" hangingPunct="0">
              <a:spcBef>
                <a:spcPct val="0"/>
              </a:spcBef>
              <a:spcAft>
                <a:spcPct val="0"/>
              </a:spcAft>
              <a:defRPr b="1">
                <a:solidFill>
                  <a:schemeClr val="tx1"/>
                </a:solidFill>
                <a:latin typeface="Arial" charset="0"/>
              </a:defRPr>
            </a:lvl9pPr>
          </a:lstStyle>
          <a:p>
            <a:fld id="{C7793114-2043-471F-938E-8E7E23D9612B}" type="slidenum">
              <a:rPr lang="en-CA" altLang="en-US" smtClean="0"/>
              <a:pPr/>
              <a:t>22</a:t>
            </a:fld>
            <a:endParaRPr lang="en-CA"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3</a:t>
            </a:fld>
            <a:endParaRPr lang="en-CA" altLang="en-US"/>
          </a:p>
        </p:txBody>
      </p:sp>
    </p:spTree>
    <p:extLst>
      <p:ext uri="{BB962C8B-B14F-4D97-AF65-F5344CB8AC3E}">
        <p14:creationId xmlns:p14="http://schemas.microsoft.com/office/powerpoint/2010/main" val="282771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4</a:t>
            </a:fld>
            <a:endParaRPr lang="en-CA" altLang="en-US"/>
          </a:p>
        </p:txBody>
      </p:sp>
    </p:spTree>
    <p:extLst>
      <p:ext uri="{BB962C8B-B14F-4D97-AF65-F5344CB8AC3E}">
        <p14:creationId xmlns:p14="http://schemas.microsoft.com/office/powerpoint/2010/main" val="2302613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Font typeface="Arial" panose="020B0604020202020204" pitchFamily="34" charset="0"/>
              <a:buNone/>
              <a:defRPr/>
            </a:pPr>
            <a:endParaRPr lang="en-US" sz="1200" b="0" dirty="0" smtClean="0"/>
          </a:p>
          <a:p>
            <a:pPr marL="0" indent="0">
              <a:buNone/>
              <a:defRPr/>
            </a:pPr>
            <a:endParaRPr lang="en-CA" b="0" dirty="0" smtClean="0"/>
          </a:p>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5</a:t>
            </a:fld>
            <a:endParaRPr lang="en-CA" altLang="en-US"/>
          </a:p>
        </p:txBody>
      </p:sp>
    </p:spTree>
    <p:extLst>
      <p:ext uri="{BB962C8B-B14F-4D97-AF65-F5344CB8AC3E}">
        <p14:creationId xmlns:p14="http://schemas.microsoft.com/office/powerpoint/2010/main" val="3455072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6</a:t>
            </a:fld>
            <a:endParaRPr lang="en-CA" altLang="en-US"/>
          </a:p>
        </p:txBody>
      </p:sp>
    </p:spTree>
    <p:extLst>
      <p:ext uri="{BB962C8B-B14F-4D97-AF65-F5344CB8AC3E}">
        <p14:creationId xmlns:p14="http://schemas.microsoft.com/office/powerpoint/2010/main" val="345507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7</a:t>
            </a:fld>
            <a:endParaRPr lang="en-CA" altLang="en-US"/>
          </a:p>
        </p:txBody>
      </p:sp>
    </p:spTree>
    <p:extLst>
      <p:ext uri="{BB962C8B-B14F-4D97-AF65-F5344CB8AC3E}">
        <p14:creationId xmlns:p14="http://schemas.microsoft.com/office/powerpoint/2010/main" val="1426711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8</a:t>
            </a:fld>
            <a:endParaRPr lang="en-CA" altLang="en-US"/>
          </a:p>
        </p:txBody>
      </p:sp>
    </p:spTree>
    <p:extLst>
      <p:ext uri="{BB962C8B-B14F-4D97-AF65-F5344CB8AC3E}">
        <p14:creationId xmlns:p14="http://schemas.microsoft.com/office/powerpoint/2010/main" val="934311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CA" dirty="0"/>
          </a:p>
        </p:txBody>
      </p:sp>
      <p:sp>
        <p:nvSpPr>
          <p:cNvPr id="4" name="Slide Number Placeholder 3"/>
          <p:cNvSpPr>
            <a:spLocks noGrp="1"/>
          </p:cNvSpPr>
          <p:nvPr>
            <p:ph type="sldNum" sz="quarter" idx="10"/>
          </p:nvPr>
        </p:nvSpPr>
        <p:spPr/>
        <p:txBody>
          <a:bodyPr/>
          <a:lstStyle/>
          <a:p>
            <a:pPr>
              <a:defRPr/>
            </a:pPr>
            <a:fld id="{BC14F46F-ED0E-4DD8-A8F7-0E8B5023E526}" type="slidenum">
              <a:rPr lang="en-CA" altLang="en-US" smtClean="0"/>
              <a:pPr>
                <a:defRPr/>
              </a:pPr>
              <a:t>9</a:t>
            </a:fld>
            <a:endParaRPr lang="en-CA" altLang="en-US"/>
          </a:p>
        </p:txBody>
      </p:sp>
    </p:spTree>
    <p:extLst>
      <p:ext uri="{BB962C8B-B14F-4D97-AF65-F5344CB8AC3E}">
        <p14:creationId xmlns:p14="http://schemas.microsoft.com/office/powerpoint/2010/main" val="93431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38B0830-85B6-447C-B5EB-0F3D28A3B467}" type="datetimeFigureOut">
              <a:rPr lang="en-CA" smtClean="0"/>
              <a:t>2017-10-20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771389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38B0830-85B6-447C-B5EB-0F3D28A3B467}" type="datetimeFigureOut">
              <a:rPr lang="en-CA" smtClean="0"/>
              <a:t>2017-10-20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251703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38B0830-85B6-447C-B5EB-0F3D28A3B467}" type="datetimeFigureOut">
              <a:rPr lang="en-CA" smtClean="0"/>
              <a:t>2017-10-20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76065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568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38B0830-85B6-447C-B5EB-0F3D28A3B467}" type="datetimeFigureOut">
              <a:rPr lang="en-CA" smtClean="0"/>
              <a:t>2017-10-20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157330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B0830-85B6-447C-B5EB-0F3D28A3B467}" type="datetimeFigureOut">
              <a:rPr lang="en-CA" smtClean="0"/>
              <a:t>2017-10-20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3610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38B0830-85B6-447C-B5EB-0F3D28A3B467}" type="datetimeFigureOut">
              <a:rPr lang="en-CA" smtClean="0"/>
              <a:t>2017-10-20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407592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38B0830-85B6-447C-B5EB-0F3D28A3B467}" type="datetimeFigureOut">
              <a:rPr lang="en-CA" smtClean="0"/>
              <a:t>2017-10-20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11589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38B0830-85B6-447C-B5EB-0F3D28A3B467}" type="datetimeFigureOut">
              <a:rPr lang="en-CA" smtClean="0"/>
              <a:t>2017-10-20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28563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B0830-85B6-447C-B5EB-0F3D28A3B467}" type="datetimeFigureOut">
              <a:rPr lang="en-CA" smtClean="0"/>
              <a:t>2017-10-20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252576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B0830-85B6-447C-B5EB-0F3D28A3B467}" type="datetimeFigureOut">
              <a:rPr lang="en-CA" smtClean="0"/>
              <a:t>2017-10-20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2326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B0830-85B6-447C-B5EB-0F3D28A3B467}" type="datetimeFigureOut">
              <a:rPr lang="en-CA" smtClean="0"/>
              <a:t>2017-10-20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C12E9F-9219-4866-B437-C0BEC18A57DE}" type="slidenum">
              <a:rPr lang="en-CA" smtClean="0"/>
              <a:t>‹#›</a:t>
            </a:fld>
            <a:endParaRPr lang="en-CA"/>
          </a:p>
        </p:txBody>
      </p:sp>
    </p:spTree>
    <p:extLst>
      <p:ext uri="{BB962C8B-B14F-4D97-AF65-F5344CB8AC3E}">
        <p14:creationId xmlns:p14="http://schemas.microsoft.com/office/powerpoint/2010/main" val="369288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B0830-85B6-447C-B5EB-0F3D28A3B467}" type="datetimeFigureOut">
              <a:rPr lang="en-CA" smtClean="0"/>
              <a:t>2017-10-20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12E9F-9219-4866-B437-C0BEC18A57DE}" type="slidenum">
              <a:rPr lang="en-CA" smtClean="0"/>
              <a:t>‹#›</a:t>
            </a:fld>
            <a:endParaRPr lang="en-CA"/>
          </a:p>
        </p:txBody>
      </p:sp>
      <p:pic>
        <p:nvPicPr>
          <p:cNvPr id="7" name="Picture 17" descr="Bottom-Bar-Sunse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88" y="5942013"/>
            <a:ext cx="91440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0" descr="AB Logo orange RGB_reverse - no taglin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8479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www.albertamediafund.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www.albertamediafund.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6" descr="Page-Title-Suns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ctrTitle"/>
          </p:nvPr>
        </p:nvSpPr>
        <p:spPr>
          <a:xfrm>
            <a:off x="756920" y="3013234"/>
            <a:ext cx="7772400" cy="1827212"/>
          </a:xfrm>
          <a:noFill/>
        </p:spPr>
        <p:txBody>
          <a:bodyPr>
            <a:normAutofit fontScale="90000"/>
          </a:bodyPr>
          <a:lstStyle/>
          <a:p>
            <a:pPr algn="ctr" eaLnBrk="1" hangingPunct="1"/>
            <a:r>
              <a:rPr lang="en-US" altLang="en-US" sz="4400" b="1" dirty="0" smtClean="0">
                <a:solidFill>
                  <a:schemeClr val="bg1"/>
                </a:solidFill>
                <a:cs typeface="Arial" charset="0"/>
              </a:rPr>
              <a:t>Screen-Based Production Grant (SPG) Summary</a:t>
            </a:r>
            <a:br>
              <a:rPr lang="en-US" altLang="en-US" sz="4400" b="1" dirty="0" smtClean="0">
                <a:solidFill>
                  <a:schemeClr val="bg1"/>
                </a:solidFill>
                <a:cs typeface="Arial" charset="0"/>
              </a:rPr>
            </a:br>
            <a:r>
              <a:rPr lang="en-US" altLang="en-US" sz="2800" b="0" dirty="0" smtClean="0">
                <a:solidFill>
                  <a:schemeClr val="bg1"/>
                </a:solidFill>
                <a:cs typeface="Arial" charset="0"/>
              </a:rPr>
              <a:t/>
            </a:r>
            <a:br>
              <a:rPr lang="en-US" altLang="en-US" sz="2800" b="0" dirty="0" smtClean="0">
                <a:solidFill>
                  <a:schemeClr val="bg1"/>
                </a:solidFill>
                <a:cs typeface="Arial" charset="0"/>
              </a:rPr>
            </a:br>
            <a:r>
              <a:rPr lang="en-US" altLang="en-US" sz="2800" b="0" dirty="0" smtClean="0">
                <a:solidFill>
                  <a:schemeClr val="bg1"/>
                </a:solidFill>
                <a:cs typeface="Arial" charset="0"/>
              </a:rPr>
              <a:t/>
            </a:r>
            <a:br>
              <a:rPr lang="en-US" altLang="en-US" sz="2800" b="0" dirty="0" smtClean="0">
                <a:solidFill>
                  <a:schemeClr val="bg1"/>
                </a:solidFill>
                <a:cs typeface="Arial" charset="0"/>
              </a:rPr>
            </a:br>
            <a:r>
              <a:rPr lang="en-US" altLang="en-US" sz="2800" b="0" dirty="0" smtClean="0">
                <a:solidFill>
                  <a:schemeClr val="bg1"/>
                </a:solidFill>
                <a:cs typeface="Arial" charset="0"/>
              </a:rPr>
              <a:t/>
            </a:r>
            <a:br>
              <a:rPr lang="en-US" altLang="en-US" sz="2800" b="0" dirty="0" smtClean="0">
                <a:solidFill>
                  <a:schemeClr val="bg1"/>
                </a:solidFill>
                <a:cs typeface="Arial" charset="0"/>
              </a:rPr>
            </a:br>
            <a:r>
              <a:rPr lang="en-US" altLang="en-US" sz="2800" dirty="0" smtClean="0">
                <a:solidFill>
                  <a:schemeClr val="bg1"/>
                </a:solidFill>
                <a:cs typeface="Arial" charset="0"/>
              </a:rPr>
              <a:t>Cultural Industries Branch</a:t>
            </a:r>
            <a:br>
              <a:rPr lang="en-US" altLang="en-US" sz="2800" dirty="0" smtClean="0">
                <a:solidFill>
                  <a:schemeClr val="bg1"/>
                </a:solidFill>
                <a:cs typeface="Arial" charset="0"/>
              </a:rPr>
            </a:br>
            <a:r>
              <a:rPr lang="en-US" altLang="en-US" sz="2000" b="0" dirty="0" smtClean="0">
                <a:solidFill>
                  <a:schemeClr val="bg1"/>
                </a:solidFill>
                <a:cs typeface="Arial" charset="0"/>
              </a:rPr>
              <a:t>Alberta Culture and Tourism</a:t>
            </a:r>
            <a:endParaRPr lang="en-US" altLang="en-US" sz="2000" dirty="0" smtClean="0">
              <a:solidFill>
                <a:schemeClr val="bg1"/>
              </a:solidFill>
            </a:endParaRPr>
          </a:p>
        </p:txBody>
      </p:sp>
      <p:pic>
        <p:nvPicPr>
          <p:cNvPr id="2052" name="Picture 5" descr="AB-Gov Reverse Sunset RGB V PP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1138" y="193675"/>
            <a:ext cx="22860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228090"/>
            <a:ext cx="8342416" cy="417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Bef>
                <a:spcPts val="0"/>
              </a:spcBef>
              <a:spcAft>
                <a:spcPts val="1200"/>
              </a:spcAft>
              <a:defRPr/>
            </a:pPr>
            <a:r>
              <a:rPr lang="en-CA" b="0" dirty="0"/>
              <a:t>Eligible applications evaluated against economic and cultural benefit </a:t>
            </a:r>
            <a:r>
              <a:rPr lang="en-CA" b="0" dirty="0" smtClean="0"/>
              <a:t>criteria.</a:t>
            </a:r>
          </a:p>
          <a:p>
            <a:pPr lvl="1">
              <a:spcBef>
                <a:spcPts val="0"/>
              </a:spcBef>
              <a:spcAft>
                <a:spcPts val="1200"/>
              </a:spcAft>
              <a:defRPr/>
            </a:pPr>
            <a:r>
              <a:rPr lang="en-US" b="0" dirty="0"/>
              <a:t>Cultural and Economic criteria equally weighted</a:t>
            </a:r>
            <a:endParaRPr lang="en-CA" b="0" dirty="0"/>
          </a:p>
          <a:p>
            <a:pPr>
              <a:spcBef>
                <a:spcPts val="0"/>
              </a:spcBef>
              <a:spcAft>
                <a:spcPts val="1200"/>
              </a:spcAft>
              <a:defRPr/>
            </a:pPr>
            <a:r>
              <a:rPr lang="en-US" b="0" dirty="0" smtClean="0"/>
              <a:t>No </a:t>
            </a:r>
            <a:r>
              <a:rPr lang="en-US" b="0" dirty="0"/>
              <a:t>minimum scoring threshold</a:t>
            </a:r>
            <a:endParaRPr lang="en-CA" b="0" dirty="0"/>
          </a:p>
          <a:p>
            <a:pPr>
              <a:spcBef>
                <a:spcPts val="0"/>
              </a:spcBef>
              <a:spcAft>
                <a:spcPts val="1200"/>
              </a:spcAft>
              <a:defRPr/>
            </a:pPr>
            <a:r>
              <a:rPr lang="en-CA" b="0" dirty="0"/>
              <a:t>When eligible grant requests exceed available funding for an intake, Grant recommendations based on application scores, with higher scoring applications receiving priority.</a:t>
            </a:r>
          </a:p>
          <a:p>
            <a:pPr lvl="1">
              <a:spcBef>
                <a:spcPts val="0"/>
              </a:spcBef>
              <a:spcAft>
                <a:spcPts val="1200"/>
              </a:spcAft>
              <a:defRPr/>
            </a:pPr>
            <a:r>
              <a:rPr lang="en-US" b="0" dirty="0"/>
              <a:t>Applications only competing within their envelope.</a:t>
            </a:r>
            <a:endParaRPr lang="en-CA" b="0" dirty="0"/>
          </a:p>
          <a:p>
            <a:pPr>
              <a:spcBef>
                <a:spcPts val="0"/>
              </a:spcBef>
              <a:spcAft>
                <a:spcPts val="1200"/>
              </a:spcAft>
              <a:defRPr/>
            </a:pPr>
            <a:r>
              <a:rPr lang="en-US" b="0" dirty="0"/>
              <a:t>Evaluation criteria have been designed to ensure benefits of various production types and budgets are represented.</a:t>
            </a:r>
          </a:p>
          <a:p>
            <a:pPr>
              <a:spcBef>
                <a:spcPts val="0"/>
              </a:spcBef>
              <a:spcAft>
                <a:spcPts val="1200"/>
              </a:spcAft>
              <a:defRPr/>
            </a:pPr>
            <a:r>
              <a:rPr lang="en-US" b="0" dirty="0"/>
              <a:t>Not a juried </a:t>
            </a:r>
            <a:r>
              <a:rPr lang="en-US" b="0" dirty="0" smtClean="0"/>
              <a:t>process</a:t>
            </a:r>
            <a:r>
              <a:rPr lang="en-CA" b="0" dirty="0"/>
              <a:t/>
            </a:r>
            <a:br>
              <a:rPr lang="en-CA" b="0" dirty="0"/>
            </a:br>
            <a:endParaRPr lang="en-CA" b="0" dirty="0"/>
          </a:p>
          <a:p>
            <a:pPr marL="0" indent="0">
              <a:buNone/>
              <a:defRPr/>
            </a:pPr>
            <a:endParaRPr lang="en-CA" b="0" dirty="0"/>
          </a:p>
          <a:p>
            <a:pPr>
              <a:defRPr/>
            </a:pPr>
            <a:endParaRPr lang="en-CA" b="0" dirty="0" smtClean="0"/>
          </a:p>
          <a:p>
            <a:pPr marL="0" indent="0">
              <a:buNone/>
              <a:defRPr/>
            </a:pPr>
            <a:endParaRPr lang="en-CA" b="0" dirty="0"/>
          </a:p>
          <a:p>
            <a:pPr marL="0" indent="0">
              <a:buFontTx/>
              <a:buNone/>
              <a:defRPr/>
            </a:pPr>
            <a:endParaRPr lang="en-US" b="0" dirty="0" smtClean="0"/>
          </a:p>
          <a:p>
            <a:pPr lvl="1">
              <a:defRPr/>
            </a:pPr>
            <a:endParaRPr lang="en-US" dirty="0" smtClean="0"/>
          </a:p>
          <a:p>
            <a:pPr>
              <a:defRPr/>
            </a:pPr>
            <a:endParaRPr lang="en-US" dirty="0" smtClean="0"/>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5128" name="Rectangle 8"/>
          <p:cNvSpPr txBox="1">
            <a:spLocks noChangeArrowheads="1"/>
          </p:cNvSpPr>
          <p:nvPr/>
        </p:nvSpPr>
        <p:spPr bwMode="auto">
          <a:xfrm>
            <a:off x="388938" y="49625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a:t>Evaluation Process</a:t>
            </a:r>
            <a:endParaRPr lang="en-CA" altLang="en-US" sz="3200" dirty="0"/>
          </a:p>
        </p:txBody>
      </p:sp>
    </p:spTree>
    <p:extLst>
      <p:ext uri="{BB962C8B-B14F-4D97-AF65-F5344CB8AC3E}">
        <p14:creationId xmlns:p14="http://schemas.microsoft.com/office/powerpoint/2010/main" val="2179990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330325"/>
            <a:ext cx="822960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a:spcAft>
                <a:spcPts val="1200"/>
              </a:spcAft>
              <a:buNone/>
              <a:defRPr/>
            </a:pPr>
            <a:endParaRPr lang="en-US" altLang="en-US" b="0" dirty="0" smtClean="0"/>
          </a:p>
          <a:p>
            <a:pPr>
              <a:defRPr/>
            </a:pPr>
            <a:endParaRPr lang="en-US" altLang="en-US" b="0" dirty="0" smtClean="0"/>
          </a:p>
          <a:p>
            <a:pPr>
              <a:defRPr/>
            </a:pPr>
            <a:endParaRPr lang="en-US" altLang="en-US" b="0" dirty="0" smtClean="0"/>
          </a:p>
          <a:p>
            <a:pPr marL="0" indent="0">
              <a:buFontTx/>
              <a:buNone/>
              <a:defRPr/>
            </a:pPr>
            <a:endParaRPr lang="en-US" altLang="en-US" b="0" dirty="0" smtClean="0"/>
          </a:p>
          <a:p>
            <a:pPr marL="0" indent="0">
              <a:buFontTx/>
              <a:buNone/>
              <a:defRPr/>
            </a:pPr>
            <a:endParaRPr lang="en-US" altLang="en-US" b="0" dirty="0"/>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10248" name="Rectangle 8"/>
          <p:cNvSpPr txBox="1">
            <a:spLocks noChangeArrowheads="1"/>
          </p:cNvSpPr>
          <p:nvPr/>
        </p:nvSpPr>
        <p:spPr bwMode="auto">
          <a:xfrm>
            <a:off x="388938" y="42513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Economic Benefit Evaluation Criteria</a:t>
            </a:r>
            <a:endParaRPr lang="en-CA" altLang="en-US" sz="3200" dirty="0"/>
          </a:p>
        </p:txBody>
      </p:sp>
      <p:graphicFrame>
        <p:nvGraphicFramePr>
          <p:cNvPr id="12" name="Content Placeholder 1"/>
          <p:cNvGraphicFramePr>
            <a:graphicFrameLocks/>
          </p:cNvGraphicFramePr>
          <p:nvPr>
            <p:extLst>
              <p:ext uri="{D42A27DB-BD31-4B8C-83A1-F6EECF244321}">
                <p14:modId xmlns:p14="http://schemas.microsoft.com/office/powerpoint/2010/main" val="3614647502"/>
              </p:ext>
            </p:extLst>
          </p:nvPr>
        </p:nvGraphicFramePr>
        <p:xfrm>
          <a:off x="706931" y="1425984"/>
          <a:ext cx="7911607" cy="4004443"/>
        </p:xfrm>
        <a:graphic>
          <a:graphicData uri="http://schemas.openxmlformats.org/drawingml/2006/table">
            <a:tbl>
              <a:tblPr firstRow="1" bandRow="1">
                <a:tableStyleId>{9D7B26C5-4107-4FEC-AEDC-1716B250A1EF}</a:tableStyleId>
              </a:tblPr>
              <a:tblGrid>
                <a:gridCol w="4725774">
                  <a:extLst>
                    <a:ext uri="{9D8B030D-6E8A-4147-A177-3AD203B41FA5}">
                      <a16:colId xmlns:a16="http://schemas.microsoft.com/office/drawing/2014/main" val="20000"/>
                    </a:ext>
                  </a:extLst>
                </a:gridCol>
                <a:gridCol w="3185833">
                  <a:extLst>
                    <a:ext uri="{9D8B030D-6E8A-4147-A177-3AD203B41FA5}">
                      <a16:colId xmlns:a16="http://schemas.microsoft.com/office/drawing/2014/main" val="20001"/>
                    </a:ext>
                  </a:extLst>
                </a:gridCol>
              </a:tblGrid>
              <a:tr h="682079">
                <a:tc>
                  <a:txBody>
                    <a:bodyPr/>
                    <a:lstStyle/>
                    <a:p>
                      <a:pPr algn="l"/>
                      <a:r>
                        <a:rPr lang="en-US" sz="2000" dirty="0" smtClean="0">
                          <a:solidFill>
                            <a:srgbClr val="6E3319"/>
                          </a:solidFill>
                        </a:rPr>
                        <a:t>Evaluation Category</a:t>
                      </a:r>
                      <a:endParaRPr lang="en-CA" sz="2000" dirty="0">
                        <a:solidFill>
                          <a:srgbClr val="6E3319"/>
                        </a:solidFill>
                      </a:endParaRP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6E3319"/>
                          </a:solidFill>
                        </a:rPr>
                        <a:t>Points Available</a:t>
                      </a:r>
                      <a:endParaRPr lang="en-CA" sz="2000" dirty="0">
                        <a:solidFill>
                          <a:srgbClr val="6E3319"/>
                        </a:solidFill>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50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6E3319"/>
                          </a:solidFill>
                        </a:rPr>
                        <a:t>Job Creation (Job Ratio)</a:t>
                      </a:r>
                      <a:endParaRPr lang="en-CA" sz="1800" dirty="0" smtClean="0">
                        <a:solidFill>
                          <a:srgbClr val="6E3319"/>
                        </a:solidFill>
                      </a:endParaRPr>
                    </a:p>
                    <a:p>
                      <a:pPr algn="l"/>
                      <a:endParaRPr lang="en-US" baseline="0" dirty="0" smtClean="0">
                        <a:solidFill>
                          <a:srgbClr val="6E3319"/>
                        </a:solidFill>
                      </a:endParaRPr>
                    </a:p>
                  </a:txBody>
                  <a:tcPr anchor="ctr">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en-US" b="1" baseline="0" dirty="0" smtClean="0">
                          <a:solidFill>
                            <a:srgbClr val="6E3319"/>
                          </a:solidFill>
                        </a:rPr>
                        <a:t>3</a:t>
                      </a:r>
                    </a:p>
                  </a:txBody>
                  <a:tcPr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1289">
                <a:tc>
                  <a:txBody>
                    <a:bodyPr/>
                    <a:lstStyle/>
                    <a:p>
                      <a:pPr algn="l"/>
                      <a:r>
                        <a:rPr lang="en-US" dirty="0" smtClean="0">
                          <a:solidFill>
                            <a:srgbClr val="6E3319"/>
                          </a:solidFill>
                        </a:rPr>
                        <a:t>Total Spend</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3</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43213">
                <a:tc>
                  <a:txBody>
                    <a:bodyPr/>
                    <a:lstStyle/>
                    <a:p>
                      <a:pPr algn="l"/>
                      <a:r>
                        <a:rPr lang="en-US" dirty="0" smtClean="0">
                          <a:solidFill>
                            <a:srgbClr val="6E3319"/>
                          </a:solidFill>
                        </a:rPr>
                        <a:t>Returning Production</a:t>
                      </a:r>
                      <a:r>
                        <a:rPr lang="en-US" baseline="0" dirty="0" smtClean="0">
                          <a:solidFill>
                            <a:srgbClr val="6E3319"/>
                          </a:solidFill>
                        </a:rPr>
                        <a:t> (Television Series)</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2</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19071">
                <a:tc>
                  <a:txBody>
                    <a:bodyPr/>
                    <a:lstStyle/>
                    <a:p>
                      <a:pPr algn="l"/>
                      <a:r>
                        <a:rPr lang="en-US" dirty="0" smtClean="0">
                          <a:solidFill>
                            <a:srgbClr val="6E3319"/>
                          </a:solidFill>
                        </a:rPr>
                        <a:t>Alberta Production Activity</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5</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07000">
                <a:tc>
                  <a:txBody>
                    <a:bodyPr/>
                    <a:lstStyle/>
                    <a:p>
                      <a:pPr algn="l"/>
                      <a:r>
                        <a:rPr lang="en-US" dirty="0" smtClean="0">
                          <a:solidFill>
                            <a:srgbClr val="6E3319"/>
                          </a:solidFill>
                        </a:rPr>
                        <a:t>Albertan Personnel </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2</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311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dirty="0" smtClean="0">
                          <a:solidFill>
                            <a:srgbClr val="6E3319"/>
                          </a:solidFill>
                        </a:rPr>
                        <a:t>Total</a:t>
                      </a:r>
                      <a:r>
                        <a:rPr lang="en-US" sz="1800" b="1" i="1" baseline="0" dirty="0" smtClean="0">
                          <a:solidFill>
                            <a:srgbClr val="6E3319"/>
                          </a:solidFill>
                        </a:rPr>
                        <a:t> Points Available</a:t>
                      </a:r>
                      <a:endParaRPr lang="en-CA" sz="1800" b="1" i="1" dirty="0" smtClean="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en-US" b="1" i="1" dirty="0" smtClean="0">
                          <a:solidFill>
                            <a:srgbClr val="6E3319"/>
                          </a:solidFill>
                        </a:rPr>
                        <a:t>15</a:t>
                      </a:r>
                      <a:endParaRPr lang="en-CA" b="1" i="1" dirty="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72004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330325"/>
            <a:ext cx="822960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a:spcAft>
                <a:spcPts val="1200"/>
              </a:spcAft>
              <a:buNone/>
              <a:defRPr/>
            </a:pPr>
            <a:endParaRPr lang="en-US" altLang="en-US" b="0" dirty="0" smtClean="0"/>
          </a:p>
          <a:p>
            <a:pPr>
              <a:defRPr/>
            </a:pPr>
            <a:endParaRPr lang="en-US" altLang="en-US" b="0" dirty="0" smtClean="0"/>
          </a:p>
          <a:p>
            <a:pPr>
              <a:defRPr/>
            </a:pPr>
            <a:endParaRPr lang="en-US" altLang="en-US" b="0" dirty="0" smtClean="0"/>
          </a:p>
          <a:p>
            <a:pPr marL="0" indent="0">
              <a:buFontTx/>
              <a:buNone/>
              <a:defRPr/>
            </a:pPr>
            <a:endParaRPr lang="en-US" altLang="en-US" b="0" dirty="0" smtClean="0"/>
          </a:p>
          <a:p>
            <a:pPr marL="0" indent="0">
              <a:buFontTx/>
              <a:buNone/>
              <a:defRPr/>
            </a:pPr>
            <a:endParaRPr lang="en-US" altLang="en-US" b="0" dirty="0"/>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10248" name="Rectangle 8"/>
          <p:cNvSpPr txBox="1">
            <a:spLocks noChangeArrowheads="1"/>
          </p:cNvSpPr>
          <p:nvPr/>
        </p:nvSpPr>
        <p:spPr bwMode="auto">
          <a:xfrm>
            <a:off x="388938" y="25241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Cultural Benefit Evaluation Criteria</a:t>
            </a:r>
            <a:endParaRPr lang="en-CA" altLang="en-US" sz="3200" dirty="0"/>
          </a:p>
        </p:txBody>
      </p:sp>
      <p:graphicFrame>
        <p:nvGraphicFramePr>
          <p:cNvPr id="12" name="Content Placeholder 1"/>
          <p:cNvGraphicFramePr>
            <a:graphicFrameLocks/>
          </p:cNvGraphicFramePr>
          <p:nvPr>
            <p:extLst>
              <p:ext uri="{D42A27DB-BD31-4B8C-83A1-F6EECF244321}">
                <p14:modId xmlns:p14="http://schemas.microsoft.com/office/powerpoint/2010/main" val="1594198071"/>
              </p:ext>
            </p:extLst>
          </p:nvPr>
        </p:nvGraphicFramePr>
        <p:xfrm>
          <a:off x="686089" y="1084179"/>
          <a:ext cx="7635298" cy="4441909"/>
        </p:xfrm>
        <a:graphic>
          <a:graphicData uri="http://schemas.openxmlformats.org/drawingml/2006/table">
            <a:tbl>
              <a:tblPr firstRow="1" bandRow="1">
                <a:tableStyleId>{9D7B26C5-4107-4FEC-AEDC-1716B250A1EF}</a:tableStyleId>
              </a:tblPr>
              <a:tblGrid>
                <a:gridCol w="5467539">
                  <a:extLst>
                    <a:ext uri="{9D8B030D-6E8A-4147-A177-3AD203B41FA5}">
                      <a16:colId xmlns:a16="http://schemas.microsoft.com/office/drawing/2014/main" val="20000"/>
                    </a:ext>
                  </a:extLst>
                </a:gridCol>
                <a:gridCol w="2167759">
                  <a:extLst>
                    <a:ext uri="{9D8B030D-6E8A-4147-A177-3AD203B41FA5}">
                      <a16:colId xmlns:a16="http://schemas.microsoft.com/office/drawing/2014/main" val="20001"/>
                    </a:ext>
                  </a:extLst>
                </a:gridCol>
              </a:tblGrid>
              <a:tr h="674750">
                <a:tc>
                  <a:txBody>
                    <a:bodyPr/>
                    <a:lstStyle/>
                    <a:p>
                      <a:pPr algn="ctr"/>
                      <a:r>
                        <a:rPr lang="en-US" sz="2000" dirty="0" smtClean="0">
                          <a:solidFill>
                            <a:srgbClr val="6E3319"/>
                          </a:solidFill>
                        </a:rPr>
                        <a:t>Evaluation Category</a:t>
                      </a:r>
                      <a:endParaRPr lang="en-CA" sz="2000" dirty="0">
                        <a:solidFill>
                          <a:srgbClr val="6E3319"/>
                        </a:solidFill>
                      </a:endParaRP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6E3319"/>
                          </a:solidFill>
                        </a:rPr>
                        <a:t>Points Available</a:t>
                      </a:r>
                      <a:endParaRPr lang="en-CA" sz="2000" dirty="0">
                        <a:solidFill>
                          <a:srgbClr val="6E3319"/>
                        </a:solidFill>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14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6E3319"/>
                          </a:solidFill>
                        </a:rPr>
                        <a:t>Diversity and Inclusion</a:t>
                      </a:r>
                      <a:endParaRPr lang="en-CA" sz="1800" dirty="0" smtClean="0">
                        <a:solidFill>
                          <a:srgbClr val="6E3319"/>
                        </a:solidFill>
                      </a:endParaRPr>
                    </a:p>
                    <a:p>
                      <a:pPr algn="l"/>
                      <a:endParaRPr lang="en-US" baseline="0" dirty="0" smtClean="0">
                        <a:solidFill>
                          <a:srgbClr val="6E3319"/>
                        </a:solidFill>
                      </a:endParaRPr>
                    </a:p>
                  </a:txBody>
                  <a:tcPr anchor="ctr">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en-US" b="1" baseline="0" dirty="0" smtClean="0">
                          <a:solidFill>
                            <a:srgbClr val="6E3319"/>
                          </a:solidFill>
                        </a:rPr>
                        <a:t>4</a:t>
                      </a:r>
                    </a:p>
                  </a:txBody>
                  <a:tcPr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62009">
                <a:tc>
                  <a:txBody>
                    <a:bodyPr/>
                    <a:lstStyle/>
                    <a:p>
                      <a:pPr algn="l"/>
                      <a:r>
                        <a:rPr lang="en-US" dirty="0" smtClean="0">
                          <a:solidFill>
                            <a:srgbClr val="6E3319"/>
                          </a:solidFill>
                        </a:rPr>
                        <a:t>Albertan Subject</a:t>
                      </a:r>
                      <a:r>
                        <a:rPr lang="en-US" baseline="0" dirty="0" smtClean="0">
                          <a:solidFill>
                            <a:srgbClr val="6E3319"/>
                          </a:solidFill>
                        </a:rPr>
                        <a:t> Matter</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2</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4389">
                <a:tc>
                  <a:txBody>
                    <a:bodyPr/>
                    <a:lstStyle/>
                    <a:p>
                      <a:pPr algn="l"/>
                      <a:r>
                        <a:rPr lang="en-US" dirty="0" smtClean="0">
                          <a:solidFill>
                            <a:srgbClr val="6E3319"/>
                          </a:solidFill>
                        </a:rPr>
                        <a:t>Albertan Creative Material</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3</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10639">
                <a:tc>
                  <a:txBody>
                    <a:bodyPr/>
                    <a:lstStyle/>
                    <a:p>
                      <a:pPr algn="l"/>
                      <a:r>
                        <a:rPr lang="en-US" dirty="0" smtClean="0">
                          <a:solidFill>
                            <a:srgbClr val="6E3319"/>
                          </a:solidFill>
                        </a:rPr>
                        <a:t>Contribution to Albertan Culture or History</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2</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98764">
                <a:tc>
                  <a:txBody>
                    <a:bodyPr/>
                    <a:lstStyle/>
                    <a:p>
                      <a:pPr algn="l"/>
                      <a:r>
                        <a:rPr lang="en-US" dirty="0" smtClean="0">
                          <a:solidFill>
                            <a:srgbClr val="6E3319"/>
                          </a:solidFill>
                        </a:rPr>
                        <a:t>Reaching Albertans</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1</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98764">
                <a:tc>
                  <a:txBody>
                    <a:bodyPr/>
                    <a:lstStyle/>
                    <a:p>
                      <a:pPr algn="l"/>
                      <a:r>
                        <a:rPr lang="en-US" dirty="0" smtClean="0">
                          <a:solidFill>
                            <a:srgbClr val="6E3319"/>
                          </a:solidFill>
                        </a:rPr>
                        <a:t>Community or Regional Impact</a:t>
                      </a:r>
                      <a:endParaRPr lang="en-CA"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b="1" dirty="0" smtClean="0">
                          <a:solidFill>
                            <a:srgbClr val="6E3319"/>
                          </a:solidFill>
                        </a:rPr>
                        <a:t>3</a:t>
                      </a:r>
                      <a:endParaRPr lang="en-CA"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dirty="0" smtClean="0">
                          <a:solidFill>
                            <a:srgbClr val="6E3319"/>
                          </a:solidFill>
                        </a:rPr>
                        <a:t>Total</a:t>
                      </a:r>
                      <a:r>
                        <a:rPr lang="en-US" sz="1800" b="1" i="1" baseline="0" dirty="0" smtClean="0">
                          <a:solidFill>
                            <a:srgbClr val="6E3319"/>
                          </a:solidFill>
                        </a:rPr>
                        <a:t> Points Available</a:t>
                      </a:r>
                      <a:endParaRPr lang="en-CA" sz="1800" b="1" i="1" dirty="0" smtClean="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en-US" b="1" i="1" dirty="0" smtClean="0">
                          <a:solidFill>
                            <a:srgbClr val="6E3319"/>
                          </a:solidFill>
                        </a:rPr>
                        <a:t>15</a:t>
                      </a:r>
                      <a:endParaRPr lang="en-CA" b="1" i="1" dirty="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33576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767839"/>
            <a:ext cx="8371490" cy="3570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Aft>
                <a:spcPts val="1200"/>
              </a:spcAft>
              <a:defRPr/>
            </a:pPr>
            <a:r>
              <a:rPr lang="en-CA" b="0" dirty="0"/>
              <a:t>A</a:t>
            </a:r>
            <a:r>
              <a:rPr lang="en-CA" b="0" dirty="0" smtClean="0"/>
              <a:t>vailable to commercial envelope applicants</a:t>
            </a:r>
          </a:p>
          <a:p>
            <a:pPr>
              <a:spcAft>
                <a:spcPts val="1200"/>
              </a:spcAft>
              <a:defRPr/>
            </a:pPr>
            <a:r>
              <a:rPr lang="en-CA" b="0" dirty="0" smtClean="0"/>
              <a:t>Applicants can request increase to per-project cap from $5M - $7.5M</a:t>
            </a:r>
          </a:p>
          <a:p>
            <a:pPr lvl="1">
              <a:spcAft>
                <a:spcPts val="1200"/>
              </a:spcAft>
              <a:defRPr/>
            </a:pPr>
            <a:r>
              <a:rPr lang="en-CA" b="0" dirty="0"/>
              <a:t>E</a:t>
            </a:r>
            <a:r>
              <a:rPr lang="en-CA" b="0" dirty="0" smtClean="0"/>
              <a:t>valuated </a:t>
            </a:r>
            <a:r>
              <a:rPr lang="en-CA" b="0" dirty="0"/>
              <a:t>and scored </a:t>
            </a:r>
            <a:r>
              <a:rPr lang="en-CA" b="0" dirty="0" smtClean="0"/>
              <a:t>on </a:t>
            </a:r>
            <a:r>
              <a:rPr lang="en-CA" b="0" dirty="0"/>
              <a:t>additional </a:t>
            </a:r>
            <a:r>
              <a:rPr lang="en-CA" b="0" dirty="0" smtClean="0"/>
              <a:t>criteria</a:t>
            </a:r>
          </a:p>
          <a:p>
            <a:pPr>
              <a:spcAft>
                <a:spcPts val="1200"/>
              </a:spcAft>
              <a:defRPr/>
            </a:pPr>
            <a:r>
              <a:rPr lang="en-US" b="0" dirty="0" smtClean="0"/>
              <a:t>A minimum score of 10 out of 15 points required for cap increase</a:t>
            </a:r>
          </a:p>
          <a:p>
            <a:pPr>
              <a:spcAft>
                <a:spcPts val="1200"/>
              </a:spcAft>
              <a:defRPr/>
            </a:pPr>
            <a:endParaRPr lang="en-CA" b="0" dirty="0"/>
          </a:p>
          <a:p>
            <a:pPr>
              <a:defRPr/>
            </a:pPr>
            <a:endParaRPr lang="en-US" dirty="0" smtClean="0"/>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9224" name="Rectangle 8"/>
          <p:cNvSpPr txBox="1">
            <a:spLocks noChangeArrowheads="1"/>
          </p:cNvSpPr>
          <p:nvPr/>
        </p:nvSpPr>
        <p:spPr bwMode="auto">
          <a:xfrm>
            <a:off x="388938" y="47593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Cap Increase</a:t>
            </a:r>
            <a:endParaRPr lang="en-CA" altLang="en-US" sz="3200" dirty="0"/>
          </a:p>
        </p:txBody>
      </p:sp>
    </p:spTree>
    <p:extLst>
      <p:ext uri="{BB962C8B-B14F-4D97-AF65-F5344CB8AC3E}">
        <p14:creationId xmlns:p14="http://schemas.microsoft.com/office/powerpoint/2010/main" val="1806740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330325"/>
            <a:ext cx="822960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a:spcAft>
                <a:spcPts val="1200"/>
              </a:spcAft>
              <a:buNone/>
              <a:defRPr/>
            </a:pPr>
            <a:endParaRPr lang="en-US" altLang="en-US" b="0" dirty="0" smtClean="0"/>
          </a:p>
          <a:p>
            <a:pPr>
              <a:defRPr/>
            </a:pPr>
            <a:endParaRPr lang="en-US" altLang="en-US" b="0" dirty="0" smtClean="0"/>
          </a:p>
          <a:p>
            <a:pPr>
              <a:defRPr/>
            </a:pPr>
            <a:endParaRPr lang="en-US" altLang="en-US" b="0" dirty="0" smtClean="0"/>
          </a:p>
          <a:p>
            <a:pPr marL="0" indent="0">
              <a:buFontTx/>
              <a:buNone/>
              <a:defRPr/>
            </a:pPr>
            <a:endParaRPr lang="en-US" altLang="en-US" b="0" dirty="0" smtClean="0"/>
          </a:p>
          <a:p>
            <a:pPr marL="0" indent="0">
              <a:buFontTx/>
              <a:buNone/>
              <a:defRPr/>
            </a:pPr>
            <a:endParaRPr lang="en-US" altLang="en-US" b="0" dirty="0"/>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10248" name="Rectangle 8"/>
          <p:cNvSpPr txBox="1">
            <a:spLocks noChangeArrowheads="1"/>
          </p:cNvSpPr>
          <p:nvPr/>
        </p:nvSpPr>
        <p:spPr bwMode="auto">
          <a:xfrm>
            <a:off x="388938" y="25241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Cap Increase Evaluation Criteria</a:t>
            </a:r>
            <a:endParaRPr lang="en-CA" altLang="en-US" sz="3200" dirty="0"/>
          </a:p>
        </p:txBody>
      </p:sp>
      <p:graphicFrame>
        <p:nvGraphicFramePr>
          <p:cNvPr id="12" name="Content Placeholder 1"/>
          <p:cNvGraphicFramePr>
            <a:graphicFrameLocks/>
          </p:cNvGraphicFramePr>
          <p:nvPr>
            <p:extLst>
              <p:ext uri="{D42A27DB-BD31-4B8C-83A1-F6EECF244321}">
                <p14:modId xmlns:p14="http://schemas.microsoft.com/office/powerpoint/2010/main" val="3624980464"/>
              </p:ext>
            </p:extLst>
          </p:nvPr>
        </p:nvGraphicFramePr>
        <p:xfrm>
          <a:off x="686089" y="913423"/>
          <a:ext cx="7635298" cy="4825787"/>
        </p:xfrm>
        <a:graphic>
          <a:graphicData uri="http://schemas.openxmlformats.org/drawingml/2006/table">
            <a:tbl>
              <a:tblPr firstRow="1" bandRow="1">
                <a:tableStyleId>{9D7B26C5-4107-4FEC-AEDC-1716B250A1EF}</a:tableStyleId>
              </a:tblPr>
              <a:tblGrid>
                <a:gridCol w="5467539">
                  <a:extLst>
                    <a:ext uri="{9D8B030D-6E8A-4147-A177-3AD203B41FA5}">
                      <a16:colId xmlns:a16="http://schemas.microsoft.com/office/drawing/2014/main" val="20000"/>
                    </a:ext>
                  </a:extLst>
                </a:gridCol>
                <a:gridCol w="2167759">
                  <a:extLst>
                    <a:ext uri="{9D8B030D-6E8A-4147-A177-3AD203B41FA5}">
                      <a16:colId xmlns:a16="http://schemas.microsoft.com/office/drawing/2014/main" val="20001"/>
                    </a:ext>
                  </a:extLst>
                </a:gridCol>
              </a:tblGrid>
              <a:tr h="674750">
                <a:tc>
                  <a:txBody>
                    <a:bodyPr/>
                    <a:lstStyle/>
                    <a:p>
                      <a:pPr algn="ctr"/>
                      <a:r>
                        <a:rPr lang="en-US" sz="1600" dirty="0" smtClean="0">
                          <a:solidFill>
                            <a:srgbClr val="6E3319"/>
                          </a:solidFill>
                        </a:rPr>
                        <a:t>Evaluation Category</a:t>
                      </a:r>
                      <a:endParaRPr lang="en-CA" sz="1600" dirty="0">
                        <a:solidFill>
                          <a:srgbClr val="6E3319"/>
                        </a:solidFill>
                      </a:endParaRP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solidFill>
                            <a:srgbClr val="6E3319"/>
                          </a:solidFill>
                        </a:rPr>
                        <a:t>Points Available</a:t>
                      </a:r>
                      <a:endParaRPr lang="en-CA" sz="1600" dirty="0">
                        <a:solidFill>
                          <a:srgbClr val="6E3319"/>
                        </a:solidFill>
                      </a:endParaRP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14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600" kern="1200" dirty="0" smtClean="0">
                          <a:solidFill>
                            <a:srgbClr val="6E3319"/>
                          </a:solidFill>
                          <a:latin typeface="+mn-lt"/>
                          <a:ea typeface="+mn-ea"/>
                          <a:cs typeface="+mn-cs"/>
                        </a:rPr>
                        <a:t>Albertan Personnel</a:t>
                      </a:r>
                      <a:endParaRPr lang="en-US" sz="1600" kern="1200" dirty="0" smtClean="0">
                        <a:solidFill>
                          <a:srgbClr val="6E3319"/>
                        </a:solidFill>
                        <a:latin typeface="+mn-lt"/>
                        <a:ea typeface="+mn-ea"/>
                        <a:cs typeface="+mn-cs"/>
                      </a:endParaRPr>
                    </a:p>
                  </a:txBody>
                  <a:tcPr anchor="ctr">
                    <a:lnL>
                      <a:noFill/>
                    </a:lnL>
                    <a:lnR>
                      <a:noFill/>
                    </a:lnR>
                    <a:lnT w="12700" cmpd="sng">
                      <a:noFill/>
                    </a:lnT>
                    <a:lnB>
                      <a:noFill/>
                    </a:lnB>
                    <a:lnTlToBr w="12700" cmpd="sng">
                      <a:noFill/>
                      <a:prstDash val="solid"/>
                    </a:lnTlToBr>
                    <a:lnBlToTr w="12700" cmpd="sng">
                      <a:noFill/>
                      <a:prstDash val="solid"/>
                    </a:lnBlToTr>
                  </a:tcPr>
                </a:tc>
                <a:tc>
                  <a:txBody>
                    <a:bodyPr/>
                    <a:lstStyle/>
                    <a:p>
                      <a:pPr algn="ctr"/>
                      <a:r>
                        <a:rPr lang="en-US" sz="1600" b="1" baseline="0" dirty="0" smtClean="0">
                          <a:solidFill>
                            <a:srgbClr val="6E3319"/>
                          </a:solidFill>
                        </a:rPr>
                        <a:t>3</a:t>
                      </a:r>
                    </a:p>
                  </a:txBody>
                  <a:tcPr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62009">
                <a:tc>
                  <a:txBody>
                    <a:bodyPr/>
                    <a:lstStyle/>
                    <a:p>
                      <a:pPr algn="l"/>
                      <a:r>
                        <a:rPr lang="en-CA" sz="1600" kern="1200" dirty="0" smtClean="0">
                          <a:solidFill>
                            <a:srgbClr val="6E3319"/>
                          </a:solidFill>
                          <a:latin typeface="+mn-lt"/>
                          <a:ea typeface="+mn-ea"/>
                          <a:cs typeface="+mn-cs"/>
                        </a:rPr>
                        <a:t>Marketing, Promoting and/or Showcasing Alberta</a:t>
                      </a:r>
                      <a:endParaRPr lang="en-CA" sz="1600" kern="1200" dirty="0">
                        <a:solidFill>
                          <a:srgbClr val="6E3319"/>
                        </a:solidFill>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600" b="1" dirty="0" smtClean="0">
                          <a:solidFill>
                            <a:srgbClr val="6E3319"/>
                          </a:solidFill>
                        </a:rPr>
                        <a:t>3</a:t>
                      </a:r>
                      <a:endParaRPr lang="en-CA" sz="1600"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4389">
                <a:tc>
                  <a:txBody>
                    <a:bodyPr/>
                    <a:lstStyle/>
                    <a:p>
                      <a:pPr algn="l"/>
                      <a:r>
                        <a:rPr lang="en-CA" sz="1600" kern="1200" dirty="0" smtClean="0">
                          <a:solidFill>
                            <a:srgbClr val="6E3319"/>
                          </a:solidFill>
                          <a:latin typeface="+mn-lt"/>
                          <a:ea typeface="+mn-ea"/>
                          <a:cs typeface="+mn-cs"/>
                        </a:rPr>
                        <a:t>Investment in Alberta Infrastructure</a:t>
                      </a:r>
                      <a:endParaRPr lang="en-CA" sz="1600" kern="1200" dirty="0">
                        <a:solidFill>
                          <a:srgbClr val="6E3319"/>
                        </a:solidFill>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600" b="1" dirty="0" smtClean="0">
                          <a:solidFill>
                            <a:srgbClr val="6E3319"/>
                          </a:solidFill>
                        </a:rPr>
                        <a:t>2</a:t>
                      </a:r>
                      <a:endParaRPr lang="en-CA" sz="1600"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10639">
                <a:tc>
                  <a:txBody>
                    <a:bodyPr/>
                    <a:lstStyle/>
                    <a:p>
                      <a:pPr algn="l"/>
                      <a:r>
                        <a:rPr lang="en-CA" sz="1600" kern="1200" dirty="0" smtClean="0">
                          <a:solidFill>
                            <a:srgbClr val="6E3319"/>
                          </a:solidFill>
                          <a:latin typeface="+mn-lt"/>
                          <a:ea typeface="+mn-ea"/>
                          <a:cs typeface="+mn-cs"/>
                        </a:rPr>
                        <a:t>Investment in Innovation, Technology or Knowledge Transfer</a:t>
                      </a:r>
                      <a:endParaRPr lang="en-CA" sz="1600" kern="1200" dirty="0">
                        <a:solidFill>
                          <a:srgbClr val="6E3319"/>
                        </a:solidFill>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600" b="1" dirty="0" smtClean="0">
                          <a:solidFill>
                            <a:srgbClr val="6E3319"/>
                          </a:solidFill>
                        </a:rPr>
                        <a:t>1</a:t>
                      </a:r>
                      <a:endParaRPr lang="en-CA" sz="1600"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98764">
                <a:tc>
                  <a:txBody>
                    <a:bodyPr/>
                    <a:lstStyle/>
                    <a:p>
                      <a:pPr algn="l"/>
                      <a:r>
                        <a:rPr lang="en-US" sz="1600" kern="1200" dirty="0" smtClean="0">
                          <a:solidFill>
                            <a:srgbClr val="6E3319"/>
                          </a:solidFill>
                          <a:latin typeface="+mn-lt"/>
                          <a:ea typeface="+mn-ea"/>
                          <a:cs typeface="+mn-cs"/>
                        </a:rPr>
                        <a:t>Use of Qualified Production Facility or Film Studio</a:t>
                      </a:r>
                      <a:endParaRPr lang="en-CA" sz="1600" kern="1200" dirty="0">
                        <a:solidFill>
                          <a:srgbClr val="6E3319"/>
                        </a:solidFill>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600" b="1" dirty="0" smtClean="0">
                          <a:solidFill>
                            <a:srgbClr val="6E3319"/>
                          </a:solidFill>
                        </a:rPr>
                        <a:t>3</a:t>
                      </a:r>
                      <a:endParaRPr lang="en-CA" sz="1600"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98764">
                <a:tc>
                  <a:txBody>
                    <a:bodyPr/>
                    <a:lstStyle/>
                    <a:p>
                      <a:pPr algn="l"/>
                      <a:r>
                        <a:rPr lang="en-CA" sz="1600" kern="1200" dirty="0" smtClean="0">
                          <a:solidFill>
                            <a:srgbClr val="6E3319"/>
                          </a:solidFill>
                          <a:latin typeface="+mn-lt"/>
                          <a:ea typeface="+mn-ea"/>
                          <a:cs typeface="+mn-cs"/>
                        </a:rPr>
                        <a:t>Ancillary Business Opportunities for Albertan Companies</a:t>
                      </a:r>
                      <a:endParaRPr lang="en-CA" sz="1600" kern="1200" dirty="0">
                        <a:solidFill>
                          <a:srgbClr val="6E3319"/>
                        </a:solidFill>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600" b="1" dirty="0" smtClean="0">
                          <a:solidFill>
                            <a:srgbClr val="6E3319"/>
                          </a:solidFill>
                        </a:rPr>
                        <a:t>1</a:t>
                      </a:r>
                      <a:endParaRPr lang="en-CA" sz="1600" b="1" dirty="0">
                        <a:solidFill>
                          <a:srgbClr val="6E3319"/>
                        </a:solidFill>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rgbClr val="6E3319"/>
                          </a:solidFill>
                          <a:latin typeface="+mn-lt"/>
                          <a:ea typeface="+mn-ea"/>
                          <a:cs typeface="+mn-cs"/>
                        </a:rPr>
                        <a:t>Sustainability Practices</a:t>
                      </a:r>
                      <a:endParaRPr lang="en-CA" sz="1600" kern="1200" dirty="0" smtClean="0">
                        <a:solidFill>
                          <a:srgbClr val="6E3319"/>
                        </a:solidFill>
                        <a:latin typeface="+mn-lt"/>
                        <a:ea typeface="+mn-ea"/>
                        <a:cs typeface="+mn-cs"/>
                      </a:endParaRP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en-US" sz="1600" b="1" i="1" dirty="0" smtClean="0">
                          <a:solidFill>
                            <a:srgbClr val="6E3319"/>
                          </a:solidFill>
                        </a:rPr>
                        <a:t>2</a:t>
                      </a:r>
                      <a:endParaRPr lang="en-CA" sz="1600" b="1" i="1" dirty="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rgbClr val="6E3319"/>
                          </a:solidFill>
                        </a:rPr>
                        <a:t>Total</a:t>
                      </a:r>
                      <a:r>
                        <a:rPr lang="en-US" sz="1600" b="1" i="1" baseline="0" dirty="0" smtClean="0">
                          <a:solidFill>
                            <a:srgbClr val="6E3319"/>
                          </a:solidFill>
                        </a:rPr>
                        <a:t> Points Available</a:t>
                      </a:r>
                      <a:endParaRPr lang="en-CA" sz="1600" b="1" i="1" dirty="0" smtClean="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en-US" sz="1600" b="1" i="1" dirty="0" smtClean="0">
                          <a:solidFill>
                            <a:srgbClr val="6E3319"/>
                          </a:solidFill>
                        </a:rPr>
                        <a:t>15</a:t>
                      </a:r>
                      <a:endParaRPr lang="en-CA" sz="1600" b="1" i="1" dirty="0">
                        <a:solidFill>
                          <a:srgbClr val="6E3319"/>
                        </a:solidFill>
                      </a:endParaRPr>
                    </a:p>
                  </a:txBody>
                  <a:tcPr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13880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spcBef>
                <a:spcPct val="20000"/>
              </a:spcBef>
              <a:spcAft>
                <a:spcPct val="0"/>
              </a:spcAft>
            </a:pPr>
            <a:r>
              <a:rPr lang="en-US" sz="3200" b="1" dirty="0">
                <a:solidFill>
                  <a:srgbClr val="6E3319"/>
                </a:solidFill>
                <a:latin typeface="Arial" charset="0"/>
                <a:ea typeface="+mn-ea"/>
                <a:cs typeface="+mn-cs"/>
              </a:rPr>
              <a:t>Grant Payment and Reporting</a:t>
            </a:r>
            <a:endParaRPr lang="en-CA" sz="3200" b="1" dirty="0">
              <a:solidFill>
                <a:srgbClr val="6E3319"/>
              </a:solidFill>
              <a:latin typeface="Arial"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732146326"/>
              </p:ext>
            </p:extLst>
          </p:nvPr>
        </p:nvGraphicFramePr>
        <p:xfrm>
          <a:off x="480447" y="1720312"/>
          <a:ext cx="8082909" cy="3759687"/>
        </p:xfrm>
        <a:graphic>
          <a:graphicData uri="http://schemas.openxmlformats.org/drawingml/2006/table">
            <a:tbl>
              <a:tblPr firstRow="1" firstCol="1" bandRow="1"/>
              <a:tblGrid>
                <a:gridCol w="1286360">
                  <a:extLst>
                    <a:ext uri="{9D8B030D-6E8A-4147-A177-3AD203B41FA5}">
                      <a16:colId xmlns:a16="http://schemas.microsoft.com/office/drawing/2014/main" val="20000"/>
                    </a:ext>
                  </a:extLst>
                </a:gridCol>
                <a:gridCol w="5226848">
                  <a:extLst>
                    <a:ext uri="{9D8B030D-6E8A-4147-A177-3AD203B41FA5}">
                      <a16:colId xmlns:a16="http://schemas.microsoft.com/office/drawing/2014/main" val="20001"/>
                    </a:ext>
                  </a:extLst>
                </a:gridCol>
                <a:gridCol w="1569701">
                  <a:extLst>
                    <a:ext uri="{9D8B030D-6E8A-4147-A177-3AD203B41FA5}">
                      <a16:colId xmlns:a16="http://schemas.microsoft.com/office/drawing/2014/main" val="20002"/>
                    </a:ext>
                  </a:extLst>
                </a:gridCol>
              </a:tblGrid>
              <a:tr h="514834">
                <a:tc gridSpan="3">
                  <a:txBody>
                    <a:bodyPr/>
                    <a:lstStyle/>
                    <a:p>
                      <a:pPr marL="0" marR="0" algn="ctr">
                        <a:lnSpc>
                          <a:spcPct val="115000"/>
                        </a:lnSpc>
                        <a:spcBef>
                          <a:spcPts val="0"/>
                        </a:spcBef>
                        <a:spcAft>
                          <a:spcPts val="0"/>
                        </a:spcAft>
                      </a:pPr>
                      <a:r>
                        <a:rPr lang="en-CA" sz="2000" b="1" dirty="0">
                          <a:solidFill>
                            <a:srgbClr val="6E3319"/>
                          </a:solidFill>
                          <a:effectLst/>
                          <a:latin typeface="Arial" panose="020B0604020202020204" pitchFamily="34" charset="0"/>
                          <a:ea typeface="Calibri"/>
                          <a:cs typeface="Arial" panose="020B0604020202020204" pitchFamily="34" charset="0"/>
                        </a:rPr>
                        <a:t>Grants less than or equal to $3 million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513178">
                <a:tc>
                  <a:txBody>
                    <a:bodyPr/>
                    <a:lstStyle/>
                    <a:p>
                      <a:pPr marL="0" marR="0" algn="ctr">
                        <a:lnSpc>
                          <a:spcPct val="115000"/>
                        </a:lnSpc>
                        <a:spcBef>
                          <a:spcPts val="0"/>
                        </a:spcBef>
                        <a:spcAft>
                          <a:spcPts val="0"/>
                        </a:spcAft>
                      </a:pPr>
                      <a:r>
                        <a:rPr lang="en-CA" sz="1600" b="1" dirty="0">
                          <a:solidFill>
                            <a:srgbClr val="6E3319"/>
                          </a:solidFill>
                          <a:effectLst/>
                          <a:latin typeface="Arial" panose="020B0604020202020204" pitchFamily="34" charset="0"/>
                          <a:ea typeface="Calibri"/>
                          <a:cs typeface="Arial" panose="020B0604020202020204" pitchFamily="34" charset="0"/>
                        </a:rPr>
                        <a:t>Installment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0" marR="0" algn="ctr">
                        <a:lnSpc>
                          <a:spcPct val="115000"/>
                        </a:lnSpc>
                        <a:spcBef>
                          <a:spcPts val="0"/>
                        </a:spcBef>
                        <a:spcAft>
                          <a:spcPts val="1000"/>
                        </a:spcAft>
                      </a:pPr>
                      <a:r>
                        <a:rPr lang="en-CA" sz="1600" b="1" dirty="0">
                          <a:solidFill>
                            <a:srgbClr val="6E3319"/>
                          </a:solidFill>
                          <a:effectLst/>
                          <a:latin typeface="Arial" panose="020B0604020202020204" pitchFamily="34" charset="0"/>
                          <a:ea typeface="Calibri"/>
                          <a:cs typeface="Arial" panose="020B0604020202020204" pitchFamily="34" charset="0"/>
                        </a:rPr>
                        <a:t>Payment </a:t>
                      </a:r>
                      <a:r>
                        <a:rPr lang="en-CA" sz="1600" b="1" dirty="0" smtClean="0">
                          <a:solidFill>
                            <a:srgbClr val="6E3319"/>
                          </a:solidFill>
                          <a:effectLst/>
                          <a:latin typeface="Arial" panose="020B0604020202020204" pitchFamily="34" charset="0"/>
                          <a:ea typeface="Calibri"/>
                          <a:cs typeface="Arial" panose="020B0604020202020204" pitchFamily="34" charset="0"/>
                        </a:rPr>
                        <a:t>Timing</a:t>
                      </a:r>
                      <a:r>
                        <a:rPr lang="en-CA" sz="1600" b="1" baseline="0" dirty="0" smtClean="0">
                          <a:solidFill>
                            <a:srgbClr val="6E3319"/>
                          </a:solidFill>
                          <a:effectLst/>
                          <a:latin typeface="Arial" panose="020B0604020202020204" pitchFamily="34" charset="0"/>
                          <a:ea typeface="Calibri"/>
                          <a:cs typeface="Arial" panose="020B0604020202020204" pitchFamily="34" charset="0"/>
                        </a:rPr>
                        <a:t> and Trigger</a:t>
                      </a:r>
                      <a:endParaRPr lang="en-CA" sz="1600" b="1"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0" marR="0" algn="ctr">
                        <a:lnSpc>
                          <a:spcPct val="115000"/>
                        </a:lnSpc>
                        <a:spcBef>
                          <a:spcPts val="0"/>
                        </a:spcBef>
                        <a:spcAft>
                          <a:spcPts val="1000"/>
                        </a:spcAft>
                      </a:pPr>
                      <a:r>
                        <a:rPr lang="en-CA" sz="1600" b="1" dirty="0" smtClean="0">
                          <a:solidFill>
                            <a:srgbClr val="6E3319"/>
                          </a:solidFill>
                          <a:effectLst/>
                          <a:latin typeface="Arial" panose="020B0604020202020204" pitchFamily="34" charset="0"/>
                          <a:ea typeface="Calibri"/>
                          <a:cs typeface="Arial" panose="020B0604020202020204" pitchFamily="34" charset="0"/>
                        </a:rPr>
                        <a:t>Payment</a:t>
                      </a:r>
                      <a:r>
                        <a:rPr lang="en-CA" sz="1600" b="1" baseline="0" dirty="0" smtClean="0">
                          <a:solidFill>
                            <a:srgbClr val="6E3319"/>
                          </a:solidFill>
                          <a:effectLst/>
                          <a:latin typeface="Arial" panose="020B0604020202020204" pitchFamily="34" charset="0"/>
                          <a:ea typeface="Calibri"/>
                          <a:cs typeface="Arial" panose="020B0604020202020204" pitchFamily="34" charset="0"/>
                        </a:rPr>
                        <a:t> Amount</a:t>
                      </a:r>
                      <a:endParaRPr lang="en-CA" sz="1600" b="1"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extLst>
                  <a:ext uri="{0D108BD9-81ED-4DB2-BD59-A6C34878D82A}">
                    <a16:rowId xmlns:a16="http://schemas.microsoft.com/office/drawing/2014/main" val="10001"/>
                  </a:ext>
                </a:extLst>
              </a:tr>
              <a:tr h="1001525">
                <a:tc>
                  <a:txBody>
                    <a:bodyPr/>
                    <a:lstStyle/>
                    <a:p>
                      <a:pPr marL="0" marR="0" algn="ctr">
                        <a:lnSpc>
                          <a:spcPct val="115000"/>
                        </a:lnSpc>
                        <a:spcBef>
                          <a:spcPts val="0"/>
                        </a:spcBef>
                        <a:spcAft>
                          <a:spcPts val="0"/>
                        </a:spcAft>
                      </a:pPr>
                      <a:r>
                        <a:rPr lang="en-CA" sz="1600" b="0" dirty="0">
                          <a:solidFill>
                            <a:srgbClr val="6E3319"/>
                          </a:solidFill>
                          <a:effectLst/>
                          <a:latin typeface="Arial" panose="020B0604020202020204" pitchFamily="34" charset="0"/>
                          <a:ea typeface="Calibri"/>
                          <a:cs typeface="Arial" panose="020B060402020202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CA" sz="1600" b="0" dirty="0" smtClean="0">
                          <a:solidFill>
                            <a:srgbClr val="6E3319"/>
                          </a:solidFill>
                          <a:effectLst/>
                          <a:latin typeface="Arial" panose="020B0604020202020204" pitchFamily="34" charset="0"/>
                          <a:ea typeface="Calibri"/>
                          <a:cs typeface="Arial" panose="020B0604020202020204" pitchFamily="34" charset="0"/>
                        </a:rPr>
                        <a:t>Confirmation </a:t>
                      </a:r>
                      <a:r>
                        <a:rPr lang="en-CA" sz="1600" b="0" dirty="0">
                          <a:solidFill>
                            <a:srgbClr val="6E3319"/>
                          </a:solidFill>
                          <a:effectLst/>
                          <a:latin typeface="Arial" panose="020B0604020202020204" pitchFamily="34" charset="0"/>
                          <a:ea typeface="Calibri"/>
                          <a:cs typeface="Arial" panose="020B0604020202020204" pitchFamily="34" charset="0"/>
                        </a:rPr>
                        <a:t>of completion of principle photography and delivery of </a:t>
                      </a:r>
                      <a:r>
                        <a:rPr lang="en-CA" sz="1600" b="0" dirty="0" smtClean="0">
                          <a:solidFill>
                            <a:srgbClr val="6E3319"/>
                          </a:solidFill>
                          <a:effectLst/>
                          <a:latin typeface="Arial" panose="020B0604020202020204" pitchFamily="34" charset="0"/>
                          <a:ea typeface="Calibri"/>
                          <a:cs typeface="Arial" panose="020B0604020202020204" pitchFamily="34" charset="0"/>
                        </a:rPr>
                        <a:t>an interim cost report.</a:t>
                      </a:r>
                      <a:endParaRPr lang="en-CA" sz="1600" b="0"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CA" sz="1600" b="0" dirty="0" smtClean="0">
                          <a:solidFill>
                            <a:srgbClr val="6E3319"/>
                          </a:solidFill>
                          <a:effectLst/>
                          <a:latin typeface="Arial" panose="020B0604020202020204" pitchFamily="34" charset="0"/>
                          <a:ea typeface="Calibri"/>
                          <a:cs typeface="Arial" panose="020B0604020202020204" pitchFamily="34" charset="0"/>
                        </a:rPr>
                        <a:t>50% of </a:t>
                      </a:r>
                      <a:r>
                        <a:rPr lang="en-CA" sz="1600" b="0" dirty="0">
                          <a:solidFill>
                            <a:srgbClr val="6E3319"/>
                          </a:solidFill>
                          <a:effectLst/>
                          <a:latin typeface="Arial" panose="020B0604020202020204" pitchFamily="34" charset="0"/>
                          <a:ea typeface="Calibri"/>
                          <a:cs typeface="Arial" panose="020B0604020202020204" pitchFamily="34" charset="0"/>
                        </a:rPr>
                        <a:t>total approved grant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6832">
                <a:tc>
                  <a:txBody>
                    <a:bodyPr/>
                    <a:lstStyle/>
                    <a:p>
                      <a:pPr marL="0" marR="0" algn="ctr">
                        <a:lnSpc>
                          <a:spcPct val="115000"/>
                        </a:lnSpc>
                        <a:spcBef>
                          <a:spcPts val="0"/>
                        </a:spcBef>
                        <a:spcAft>
                          <a:spcPts val="0"/>
                        </a:spcAft>
                      </a:pPr>
                      <a:r>
                        <a:rPr lang="en-CA" sz="1600" b="0">
                          <a:solidFill>
                            <a:srgbClr val="6E3319"/>
                          </a:solidFill>
                          <a:effectLst/>
                          <a:latin typeface="Arial" panose="020B0604020202020204" pitchFamily="34" charset="0"/>
                          <a:ea typeface="Calibri"/>
                          <a:cs typeface="Arial" panose="020B060402020202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CA" sz="1600" b="0" dirty="0" smtClean="0">
                          <a:solidFill>
                            <a:srgbClr val="6E3319"/>
                          </a:solidFill>
                          <a:effectLst/>
                          <a:latin typeface="Arial" panose="020B0604020202020204" pitchFamily="34" charset="0"/>
                          <a:ea typeface="Calibri"/>
                          <a:cs typeface="Arial" panose="020B0604020202020204" pitchFamily="34" charset="0"/>
                        </a:rPr>
                        <a:t>Project </a:t>
                      </a:r>
                      <a:r>
                        <a:rPr lang="en-CA" sz="1600" b="0" dirty="0">
                          <a:solidFill>
                            <a:srgbClr val="6E3319"/>
                          </a:solidFill>
                          <a:effectLst/>
                          <a:latin typeface="Arial" panose="020B0604020202020204" pitchFamily="34" charset="0"/>
                          <a:ea typeface="Calibri"/>
                          <a:cs typeface="Arial" panose="020B0604020202020204" pitchFamily="34" charset="0"/>
                        </a:rPr>
                        <a:t>completion and delivery to AMF of Final </a:t>
                      </a:r>
                      <a:r>
                        <a:rPr lang="en-CA" sz="1600" b="0" dirty="0" smtClean="0">
                          <a:solidFill>
                            <a:srgbClr val="6E3319"/>
                          </a:solidFill>
                          <a:effectLst/>
                          <a:latin typeface="Arial" panose="020B0604020202020204" pitchFamily="34" charset="0"/>
                          <a:ea typeface="Calibri"/>
                          <a:cs typeface="Arial" panose="020B0604020202020204" pitchFamily="34" charset="0"/>
                        </a:rPr>
                        <a:t>DVD</a:t>
                      </a:r>
                      <a:r>
                        <a:rPr lang="en-CA" sz="1600" b="0" baseline="0" dirty="0" smtClean="0">
                          <a:solidFill>
                            <a:srgbClr val="6E3319"/>
                          </a:solidFill>
                          <a:effectLst/>
                          <a:latin typeface="Arial" panose="020B0604020202020204" pitchFamily="34" charset="0"/>
                          <a:ea typeface="Calibri"/>
                          <a:cs typeface="Arial" panose="020B0604020202020204" pitchFamily="34" charset="0"/>
                        </a:rPr>
                        <a:t> and other final reporting requirements.</a:t>
                      </a:r>
                      <a:endParaRPr lang="en-CA" sz="1600" b="0"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CA" sz="1600" b="0" dirty="0">
                          <a:solidFill>
                            <a:srgbClr val="6E3319"/>
                          </a:solidFill>
                          <a:effectLst/>
                          <a:latin typeface="Arial" panose="020B0604020202020204" pitchFamily="34" charset="0"/>
                          <a:ea typeface="Calibri"/>
                          <a:cs typeface="Arial" panose="020B0604020202020204" pitchFamily="34" charset="0"/>
                        </a:rPr>
                        <a:t>Remaining balance of total eligible grant per final Alberta cost calculation.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0070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spcBef>
                <a:spcPct val="20000"/>
              </a:spcBef>
              <a:spcAft>
                <a:spcPct val="0"/>
              </a:spcAft>
            </a:pPr>
            <a:r>
              <a:rPr lang="en-US" sz="3200" b="1" dirty="0">
                <a:solidFill>
                  <a:srgbClr val="6E3319"/>
                </a:solidFill>
                <a:latin typeface="Arial" charset="0"/>
                <a:ea typeface="+mn-ea"/>
                <a:cs typeface="+mn-cs"/>
              </a:rPr>
              <a:t>Grant Payment and Reporting</a:t>
            </a:r>
            <a:endParaRPr lang="en-CA" sz="3200" b="1" dirty="0">
              <a:solidFill>
                <a:srgbClr val="6E3319"/>
              </a:solidFill>
              <a:latin typeface="Arial"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408551203"/>
              </p:ext>
            </p:extLst>
          </p:nvPr>
        </p:nvGraphicFramePr>
        <p:xfrm>
          <a:off x="480447" y="1720312"/>
          <a:ext cx="8082909" cy="3759687"/>
        </p:xfrm>
        <a:graphic>
          <a:graphicData uri="http://schemas.openxmlformats.org/drawingml/2006/table">
            <a:tbl>
              <a:tblPr firstRow="1" firstCol="1" bandRow="1"/>
              <a:tblGrid>
                <a:gridCol w="1301858">
                  <a:extLst>
                    <a:ext uri="{9D8B030D-6E8A-4147-A177-3AD203B41FA5}">
                      <a16:colId xmlns:a16="http://schemas.microsoft.com/office/drawing/2014/main" val="20000"/>
                    </a:ext>
                  </a:extLst>
                </a:gridCol>
                <a:gridCol w="5211350">
                  <a:extLst>
                    <a:ext uri="{9D8B030D-6E8A-4147-A177-3AD203B41FA5}">
                      <a16:colId xmlns:a16="http://schemas.microsoft.com/office/drawing/2014/main" val="20001"/>
                    </a:ext>
                  </a:extLst>
                </a:gridCol>
                <a:gridCol w="1569701">
                  <a:extLst>
                    <a:ext uri="{9D8B030D-6E8A-4147-A177-3AD203B41FA5}">
                      <a16:colId xmlns:a16="http://schemas.microsoft.com/office/drawing/2014/main" val="20002"/>
                    </a:ext>
                  </a:extLst>
                </a:gridCol>
              </a:tblGrid>
              <a:tr h="514834">
                <a:tc gridSpan="3">
                  <a:txBody>
                    <a:bodyPr/>
                    <a:lstStyle/>
                    <a:p>
                      <a:pPr marL="0" marR="0" algn="ctr">
                        <a:lnSpc>
                          <a:spcPct val="115000"/>
                        </a:lnSpc>
                        <a:spcBef>
                          <a:spcPts val="0"/>
                        </a:spcBef>
                        <a:spcAft>
                          <a:spcPts val="0"/>
                        </a:spcAft>
                      </a:pPr>
                      <a:r>
                        <a:rPr lang="en-CA" sz="2000" b="1" dirty="0">
                          <a:solidFill>
                            <a:srgbClr val="6E3319"/>
                          </a:solidFill>
                          <a:effectLst/>
                          <a:latin typeface="Arial" panose="020B0604020202020204" pitchFamily="34" charset="0"/>
                          <a:ea typeface="Calibri"/>
                          <a:cs typeface="Arial" panose="020B0604020202020204" pitchFamily="34" charset="0"/>
                        </a:rPr>
                        <a:t>Grants </a:t>
                      </a:r>
                      <a:r>
                        <a:rPr lang="en-CA" sz="2000" b="1" dirty="0" smtClean="0">
                          <a:solidFill>
                            <a:srgbClr val="6E3319"/>
                          </a:solidFill>
                          <a:effectLst/>
                          <a:latin typeface="Arial" panose="020B0604020202020204" pitchFamily="34" charset="0"/>
                          <a:ea typeface="Calibri"/>
                          <a:cs typeface="Arial" panose="020B0604020202020204" pitchFamily="34" charset="0"/>
                        </a:rPr>
                        <a:t>greater</a:t>
                      </a:r>
                      <a:r>
                        <a:rPr lang="en-CA" sz="2000" b="1" baseline="0" dirty="0" smtClean="0">
                          <a:solidFill>
                            <a:srgbClr val="6E3319"/>
                          </a:solidFill>
                          <a:effectLst/>
                          <a:latin typeface="Arial" panose="020B0604020202020204" pitchFamily="34" charset="0"/>
                          <a:ea typeface="Calibri"/>
                          <a:cs typeface="Arial" panose="020B0604020202020204" pitchFamily="34" charset="0"/>
                        </a:rPr>
                        <a:t> than </a:t>
                      </a:r>
                      <a:r>
                        <a:rPr lang="en-CA" sz="2000" b="1" dirty="0" smtClean="0">
                          <a:solidFill>
                            <a:srgbClr val="6E3319"/>
                          </a:solidFill>
                          <a:effectLst/>
                          <a:latin typeface="Arial" panose="020B0604020202020204" pitchFamily="34" charset="0"/>
                          <a:ea typeface="Calibri"/>
                          <a:cs typeface="Arial" panose="020B0604020202020204" pitchFamily="34" charset="0"/>
                        </a:rPr>
                        <a:t>$3 </a:t>
                      </a:r>
                      <a:r>
                        <a:rPr lang="en-CA" sz="2000" b="1" dirty="0">
                          <a:solidFill>
                            <a:srgbClr val="6E3319"/>
                          </a:solidFill>
                          <a:effectLst/>
                          <a:latin typeface="Arial" panose="020B0604020202020204" pitchFamily="34" charset="0"/>
                          <a:ea typeface="Calibri"/>
                          <a:cs typeface="Arial" panose="020B0604020202020204" pitchFamily="34" charset="0"/>
                        </a:rPr>
                        <a:t>million</a:t>
                      </a:r>
                      <a:endParaRPr lang="en-CA" sz="2000"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513178">
                <a:tc>
                  <a:txBody>
                    <a:bodyPr/>
                    <a:lstStyle/>
                    <a:p>
                      <a:pPr marL="0" marR="0" algn="ctr">
                        <a:lnSpc>
                          <a:spcPct val="115000"/>
                        </a:lnSpc>
                        <a:spcBef>
                          <a:spcPts val="0"/>
                        </a:spcBef>
                        <a:spcAft>
                          <a:spcPts val="0"/>
                        </a:spcAft>
                      </a:pPr>
                      <a:r>
                        <a:rPr lang="en-CA" sz="1600" b="1" dirty="0">
                          <a:solidFill>
                            <a:srgbClr val="6E3319"/>
                          </a:solidFill>
                          <a:effectLst/>
                          <a:latin typeface="Arial" panose="020B0604020202020204" pitchFamily="34" charset="0"/>
                          <a:ea typeface="Calibri"/>
                          <a:cs typeface="Arial" panose="020B0604020202020204" pitchFamily="34" charset="0"/>
                        </a:rPr>
                        <a:t>Installment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0" marR="0" algn="ctr">
                        <a:lnSpc>
                          <a:spcPct val="115000"/>
                        </a:lnSpc>
                        <a:spcBef>
                          <a:spcPts val="0"/>
                        </a:spcBef>
                        <a:spcAft>
                          <a:spcPts val="1000"/>
                        </a:spcAft>
                      </a:pPr>
                      <a:r>
                        <a:rPr lang="en-CA" sz="1600" b="1" dirty="0">
                          <a:solidFill>
                            <a:srgbClr val="6E3319"/>
                          </a:solidFill>
                          <a:effectLst/>
                          <a:latin typeface="Arial" panose="020B0604020202020204" pitchFamily="34" charset="0"/>
                          <a:ea typeface="Calibri"/>
                          <a:cs typeface="Arial" panose="020B0604020202020204" pitchFamily="34" charset="0"/>
                        </a:rPr>
                        <a:t>Payment </a:t>
                      </a:r>
                      <a:r>
                        <a:rPr lang="en-CA" sz="1600" b="1" dirty="0" smtClean="0">
                          <a:solidFill>
                            <a:srgbClr val="6E3319"/>
                          </a:solidFill>
                          <a:effectLst/>
                          <a:latin typeface="Arial" panose="020B0604020202020204" pitchFamily="34" charset="0"/>
                          <a:ea typeface="Calibri"/>
                          <a:cs typeface="Arial" panose="020B0604020202020204" pitchFamily="34" charset="0"/>
                        </a:rPr>
                        <a:t>Timing</a:t>
                      </a:r>
                      <a:r>
                        <a:rPr lang="en-CA" sz="1600" b="1" baseline="0" dirty="0" smtClean="0">
                          <a:solidFill>
                            <a:srgbClr val="6E3319"/>
                          </a:solidFill>
                          <a:effectLst/>
                          <a:latin typeface="Arial" panose="020B0604020202020204" pitchFamily="34" charset="0"/>
                          <a:ea typeface="Calibri"/>
                          <a:cs typeface="Arial" panose="020B0604020202020204" pitchFamily="34" charset="0"/>
                        </a:rPr>
                        <a:t> and Trigger</a:t>
                      </a:r>
                      <a:endParaRPr lang="en-CA" sz="1600" b="1"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0" marR="0" algn="ctr">
                        <a:lnSpc>
                          <a:spcPct val="115000"/>
                        </a:lnSpc>
                        <a:spcBef>
                          <a:spcPts val="0"/>
                        </a:spcBef>
                        <a:spcAft>
                          <a:spcPts val="1000"/>
                        </a:spcAft>
                      </a:pPr>
                      <a:r>
                        <a:rPr lang="en-CA" sz="1600" b="1" dirty="0" smtClean="0">
                          <a:solidFill>
                            <a:srgbClr val="6E3319"/>
                          </a:solidFill>
                          <a:effectLst/>
                          <a:latin typeface="Arial" panose="020B0604020202020204" pitchFamily="34" charset="0"/>
                          <a:ea typeface="Calibri"/>
                          <a:cs typeface="Arial" panose="020B0604020202020204" pitchFamily="34" charset="0"/>
                        </a:rPr>
                        <a:t>Payment</a:t>
                      </a:r>
                      <a:r>
                        <a:rPr lang="en-CA" sz="1600" b="1" baseline="0" dirty="0" smtClean="0">
                          <a:solidFill>
                            <a:srgbClr val="6E3319"/>
                          </a:solidFill>
                          <a:effectLst/>
                          <a:latin typeface="Arial" panose="020B0604020202020204" pitchFamily="34" charset="0"/>
                          <a:ea typeface="Calibri"/>
                          <a:cs typeface="Arial" panose="020B0604020202020204" pitchFamily="34" charset="0"/>
                        </a:rPr>
                        <a:t> Amount</a:t>
                      </a:r>
                      <a:endParaRPr lang="en-CA" sz="1600" b="1"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extLst>
                  <a:ext uri="{0D108BD9-81ED-4DB2-BD59-A6C34878D82A}">
                    <a16:rowId xmlns:a16="http://schemas.microsoft.com/office/drawing/2014/main" val="10001"/>
                  </a:ext>
                </a:extLst>
              </a:tr>
              <a:tr h="1001525">
                <a:tc>
                  <a:txBody>
                    <a:bodyPr/>
                    <a:lstStyle/>
                    <a:p>
                      <a:pPr marL="0" marR="0" algn="ctr">
                        <a:lnSpc>
                          <a:spcPct val="115000"/>
                        </a:lnSpc>
                        <a:spcBef>
                          <a:spcPts val="0"/>
                        </a:spcBef>
                        <a:spcAft>
                          <a:spcPts val="0"/>
                        </a:spcAft>
                      </a:pPr>
                      <a:r>
                        <a:rPr lang="en-CA" sz="1600" b="0" dirty="0">
                          <a:solidFill>
                            <a:srgbClr val="6E3319"/>
                          </a:solidFill>
                          <a:effectLst/>
                          <a:latin typeface="Arial" panose="020B0604020202020204" pitchFamily="34" charset="0"/>
                          <a:ea typeface="Calibri"/>
                          <a:cs typeface="Arial" panose="020B060402020202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CA" sz="1600" b="0" dirty="0" smtClean="0">
                          <a:solidFill>
                            <a:srgbClr val="6E3319"/>
                          </a:solidFill>
                          <a:effectLst/>
                          <a:latin typeface="Arial" panose="020B0604020202020204" pitchFamily="34" charset="0"/>
                          <a:ea typeface="Calibri"/>
                          <a:cs typeface="Arial" panose="020B0604020202020204" pitchFamily="34" charset="0"/>
                        </a:rPr>
                        <a:t>Completion </a:t>
                      </a:r>
                      <a:r>
                        <a:rPr lang="en-CA" sz="1600" b="0" dirty="0">
                          <a:solidFill>
                            <a:srgbClr val="6E3319"/>
                          </a:solidFill>
                          <a:effectLst/>
                          <a:latin typeface="Arial" panose="020B0604020202020204" pitchFamily="34" charset="0"/>
                          <a:ea typeface="Calibri"/>
                          <a:cs typeface="Arial" panose="020B0604020202020204" pitchFamily="34" charset="0"/>
                        </a:rPr>
                        <a:t>of </a:t>
                      </a:r>
                      <a:r>
                        <a:rPr lang="en-CA" sz="1600" b="0" dirty="0" smtClean="0">
                          <a:solidFill>
                            <a:srgbClr val="6E3319"/>
                          </a:solidFill>
                          <a:effectLst/>
                          <a:latin typeface="Arial" panose="020B0604020202020204" pitchFamily="34" charset="0"/>
                          <a:ea typeface="Calibri"/>
                          <a:cs typeface="Arial" panose="020B0604020202020204" pitchFamily="34" charset="0"/>
                        </a:rPr>
                        <a:t>a rough</a:t>
                      </a:r>
                      <a:r>
                        <a:rPr lang="en-CA" sz="1600" b="0" baseline="0" dirty="0" smtClean="0">
                          <a:solidFill>
                            <a:srgbClr val="6E3319"/>
                          </a:solidFill>
                          <a:effectLst/>
                          <a:latin typeface="Arial" panose="020B0604020202020204" pitchFamily="34" charset="0"/>
                          <a:ea typeface="Calibri"/>
                          <a:cs typeface="Arial" panose="020B0604020202020204" pitchFamily="34" charset="0"/>
                        </a:rPr>
                        <a:t> cut and</a:t>
                      </a:r>
                      <a:r>
                        <a:rPr lang="en-CA" sz="1600" b="0" dirty="0" smtClean="0">
                          <a:solidFill>
                            <a:srgbClr val="6E3319"/>
                          </a:solidFill>
                          <a:effectLst/>
                          <a:latin typeface="Arial" panose="020B0604020202020204" pitchFamily="34" charset="0"/>
                          <a:ea typeface="Calibri"/>
                          <a:cs typeface="Arial" panose="020B0604020202020204" pitchFamily="34" charset="0"/>
                        </a:rPr>
                        <a:t> </a:t>
                      </a:r>
                      <a:r>
                        <a:rPr lang="en-CA" sz="1600" b="0" dirty="0">
                          <a:solidFill>
                            <a:srgbClr val="6E3319"/>
                          </a:solidFill>
                          <a:effectLst/>
                          <a:latin typeface="Arial" panose="020B0604020202020204" pitchFamily="34" charset="0"/>
                          <a:ea typeface="Calibri"/>
                          <a:cs typeface="Arial" panose="020B0604020202020204" pitchFamily="34" charset="0"/>
                        </a:rPr>
                        <a:t>delivery of </a:t>
                      </a:r>
                      <a:r>
                        <a:rPr lang="en-CA" sz="1600" b="0" dirty="0" smtClean="0">
                          <a:solidFill>
                            <a:srgbClr val="6E3319"/>
                          </a:solidFill>
                          <a:effectLst/>
                          <a:latin typeface="Arial" panose="020B0604020202020204" pitchFamily="34" charset="0"/>
                          <a:ea typeface="Calibri"/>
                          <a:cs typeface="Arial" panose="020B0604020202020204" pitchFamily="34" charset="0"/>
                        </a:rPr>
                        <a:t>an interim cost report.</a:t>
                      </a:r>
                      <a:endParaRPr lang="en-CA" sz="1600" b="0"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CA" sz="1600" b="0" dirty="0" smtClean="0">
                          <a:solidFill>
                            <a:srgbClr val="6E3319"/>
                          </a:solidFill>
                          <a:effectLst/>
                          <a:latin typeface="Arial" panose="020B0604020202020204" pitchFamily="34" charset="0"/>
                          <a:ea typeface="Calibri"/>
                          <a:cs typeface="Arial" panose="020B0604020202020204" pitchFamily="34" charset="0"/>
                        </a:rPr>
                        <a:t>30% of </a:t>
                      </a:r>
                      <a:r>
                        <a:rPr lang="en-CA" sz="1600" b="0" dirty="0">
                          <a:solidFill>
                            <a:srgbClr val="6E3319"/>
                          </a:solidFill>
                          <a:effectLst/>
                          <a:latin typeface="Arial" panose="020B0604020202020204" pitchFamily="34" charset="0"/>
                          <a:ea typeface="Calibri"/>
                          <a:cs typeface="Arial" panose="020B0604020202020204" pitchFamily="34" charset="0"/>
                        </a:rPr>
                        <a:t>total approved grant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6832">
                <a:tc>
                  <a:txBody>
                    <a:bodyPr/>
                    <a:lstStyle/>
                    <a:p>
                      <a:pPr marL="0" marR="0" algn="ctr">
                        <a:lnSpc>
                          <a:spcPct val="115000"/>
                        </a:lnSpc>
                        <a:spcBef>
                          <a:spcPts val="0"/>
                        </a:spcBef>
                        <a:spcAft>
                          <a:spcPts val="0"/>
                        </a:spcAft>
                      </a:pPr>
                      <a:r>
                        <a:rPr lang="en-CA" sz="1600" b="0">
                          <a:solidFill>
                            <a:srgbClr val="6E3319"/>
                          </a:solidFill>
                          <a:effectLst/>
                          <a:latin typeface="Arial" panose="020B0604020202020204" pitchFamily="34" charset="0"/>
                          <a:ea typeface="Calibri"/>
                          <a:cs typeface="Arial" panose="020B060402020202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CA" sz="1600" b="0" dirty="0" smtClean="0">
                          <a:solidFill>
                            <a:srgbClr val="6E3319"/>
                          </a:solidFill>
                          <a:effectLst/>
                          <a:latin typeface="Arial" panose="020B0604020202020204" pitchFamily="34" charset="0"/>
                          <a:ea typeface="Calibri"/>
                          <a:cs typeface="Arial" panose="020B0604020202020204" pitchFamily="34" charset="0"/>
                        </a:rPr>
                        <a:t>Project </a:t>
                      </a:r>
                      <a:r>
                        <a:rPr lang="en-CA" sz="1600" b="0" dirty="0">
                          <a:solidFill>
                            <a:srgbClr val="6E3319"/>
                          </a:solidFill>
                          <a:effectLst/>
                          <a:latin typeface="Arial" panose="020B0604020202020204" pitchFamily="34" charset="0"/>
                          <a:ea typeface="Calibri"/>
                          <a:cs typeface="Arial" panose="020B0604020202020204" pitchFamily="34" charset="0"/>
                        </a:rPr>
                        <a:t>completion and delivery to AMF of Final </a:t>
                      </a:r>
                      <a:r>
                        <a:rPr lang="en-CA" sz="1600" b="0" dirty="0" smtClean="0">
                          <a:solidFill>
                            <a:srgbClr val="6E3319"/>
                          </a:solidFill>
                          <a:effectLst/>
                          <a:latin typeface="Arial" panose="020B0604020202020204" pitchFamily="34" charset="0"/>
                          <a:ea typeface="Calibri"/>
                          <a:cs typeface="Arial" panose="020B0604020202020204" pitchFamily="34" charset="0"/>
                        </a:rPr>
                        <a:t>DVD</a:t>
                      </a:r>
                      <a:r>
                        <a:rPr lang="en-CA" sz="1600" b="0" baseline="0" dirty="0" smtClean="0">
                          <a:solidFill>
                            <a:srgbClr val="6E3319"/>
                          </a:solidFill>
                          <a:effectLst/>
                          <a:latin typeface="Arial" panose="020B0604020202020204" pitchFamily="34" charset="0"/>
                          <a:ea typeface="Calibri"/>
                          <a:cs typeface="Arial" panose="020B0604020202020204" pitchFamily="34" charset="0"/>
                        </a:rPr>
                        <a:t> and other final reporting requirements.</a:t>
                      </a:r>
                      <a:endParaRPr lang="en-CA" sz="1600" b="0" dirty="0">
                        <a:solidFill>
                          <a:srgbClr val="6E3319"/>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CA" sz="1600" b="0" dirty="0">
                          <a:solidFill>
                            <a:srgbClr val="6E3319"/>
                          </a:solidFill>
                          <a:effectLst/>
                          <a:latin typeface="Arial" panose="020B0604020202020204" pitchFamily="34" charset="0"/>
                          <a:ea typeface="Calibri"/>
                          <a:cs typeface="Arial" panose="020B0604020202020204" pitchFamily="34" charset="0"/>
                        </a:rPr>
                        <a:t>Remaining balance of total eligible grant per final Alberta cost calculation.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84190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199" y="763264"/>
            <a:ext cx="8284779" cy="492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Aft>
                <a:spcPts val="600"/>
              </a:spcAft>
              <a:defRPr/>
            </a:pPr>
            <a:r>
              <a:rPr lang="en-US" sz="1600" b="0" dirty="0" smtClean="0"/>
              <a:t>Applications no longer have to be submitted prior to principal photography.</a:t>
            </a:r>
          </a:p>
          <a:p>
            <a:pPr lvl="1">
              <a:spcAft>
                <a:spcPts val="600"/>
              </a:spcAft>
              <a:defRPr/>
            </a:pPr>
            <a:r>
              <a:rPr lang="en-US" sz="1600" b="0" dirty="0" smtClean="0"/>
              <a:t>principal photography must:</a:t>
            </a:r>
          </a:p>
          <a:p>
            <a:pPr lvl="2">
              <a:spcAft>
                <a:spcPts val="600"/>
              </a:spcAft>
              <a:defRPr/>
            </a:pPr>
            <a:r>
              <a:rPr lang="en-US" sz="1600" b="0" dirty="0" smtClean="0">
                <a:solidFill>
                  <a:srgbClr val="C05017"/>
                </a:solidFill>
              </a:rPr>
              <a:t>have started no more than 180 days prior to application or </a:t>
            </a:r>
          </a:p>
          <a:p>
            <a:pPr lvl="2">
              <a:spcAft>
                <a:spcPts val="600"/>
              </a:spcAft>
              <a:defRPr/>
            </a:pPr>
            <a:r>
              <a:rPr lang="en-US" sz="1600" b="0" dirty="0" smtClean="0">
                <a:solidFill>
                  <a:srgbClr val="C05017"/>
                </a:solidFill>
              </a:rPr>
              <a:t>will begin within 180 days from application deadline</a:t>
            </a:r>
            <a:endParaRPr lang="en-US" sz="1600" b="0" dirty="0">
              <a:solidFill>
                <a:srgbClr val="C05017"/>
              </a:solidFill>
            </a:endParaRPr>
          </a:p>
          <a:p>
            <a:pPr>
              <a:spcAft>
                <a:spcPts val="600"/>
              </a:spcAft>
              <a:defRPr/>
            </a:pPr>
            <a:r>
              <a:rPr lang="en-US" sz="1600" b="0" dirty="0" smtClean="0"/>
              <a:t>Now 19 </a:t>
            </a:r>
            <a:r>
              <a:rPr lang="en-US" sz="1600" b="0" dirty="0"/>
              <a:t>eligible Head of Department positions recognized </a:t>
            </a:r>
            <a:r>
              <a:rPr lang="en-US" sz="1600" b="0" dirty="0" smtClean="0"/>
              <a:t>for determining </a:t>
            </a:r>
            <a:r>
              <a:rPr lang="en-US" sz="1600" b="0" dirty="0"/>
              <a:t>eligibility. </a:t>
            </a:r>
          </a:p>
          <a:p>
            <a:pPr lvl="1">
              <a:spcAft>
                <a:spcPts val="600"/>
              </a:spcAft>
              <a:defRPr/>
            </a:pPr>
            <a:r>
              <a:rPr lang="en-US" sz="1600" b="0" dirty="0"/>
              <a:t>two new eligible positions are supervising sound editor/sound supervisor, supervisor director of animation/supervising animator.</a:t>
            </a:r>
          </a:p>
          <a:p>
            <a:pPr>
              <a:spcAft>
                <a:spcPts val="600"/>
              </a:spcAft>
              <a:defRPr/>
            </a:pPr>
            <a:r>
              <a:rPr lang="en-US" sz="1600" b="0" dirty="0" smtClean="0"/>
              <a:t>Grant payment dates based on applicant schedules will be included in the grant agreement.</a:t>
            </a:r>
          </a:p>
          <a:p>
            <a:pPr lvl="1">
              <a:spcAft>
                <a:spcPts val="600"/>
              </a:spcAft>
              <a:defRPr/>
            </a:pPr>
            <a:r>
              <a:rPr lang="en-US" sz="1600" b="0" dirty="0" smtClean="0"/>
              <a:t>Extensions require requests in writing.</a:t>
            </a:r>
            <a:endParaRPr lang="en-US" sz="1600" dirty="0"/>
          </a:p>
          <a:p>
            <a:pPr>
              <a:spcAft>
                <a:spcPts val="1200"/>
              </a:spcAft>
              <a:defRPr/>
            </a:pPr>
            <a:r>
              <a:rPr lang="en-US" sz="1600" b="0" dirty="0" smtClean="0"/>
              <a:t>Clarified parameters on eligible Albertan production expenses.</a:t>
            </a:r>
          </a:p>
          <a:p>
            <a:pPr>
              <a:spcAft>
                <a:spcPts val="1200"/>
              </a:spcAft>
              <a:defRPr/>
            </a:pPr>
            <a:r>
              <a:rPr lang="en-US" sz="1600" b="0" dirty="0" smtClean="0"/>
              <a:t>Requirement to follow a new audit procedures guide in final production cost reporting.</a:t>
            </a:r>
          </a:p>
          <a:p>
            <a:pPr>
              <a:spcAft>
                <a:spcPts val="1200"/>
              </a:spcAft>
              <a:defRPr/>
            </a:pPr>
            <a:r>
              <a:rPr lang="en-US" sz="1600" b="0" dirty="0" smtClean="0"/>
              <a:t>Requirement to disclose related party transactions as part of eligible Alberta expenses.</a:t>
            </a:r>
          </a:p>
          <a:p>
            <a:pPr>
              <a:spcAft>
                <a:spcPts val="1200"/>
              </a:spcAft>
              <a:defRPr/>
            </a:pPr>
            <a:r>
              <a:rPr lang="en-US" sz="1600" b="0" dirty="0" smtClean="0"/>
              <a:t>Removal of shoot day bonus</a:t>
            </a:r>
            <a:endParaRPr lang="en-US" sz="1600" b="0" dirty="0"/>
          </a:p>
          <a:p>
            <a:pPr marL="0" indent="0">
              <a:spcAft>
                <a:spcPts val="1200"/>
              </a:spcAft>
              <a:buNone/>
              <a:defRPr/>
            </a:pPr>
            <a:endParaRPr lang="en-US" sz="1600" b="0" dirty="0" smtClean="0"/>
          </a:p>
          <a:p>
            <a:pPr marL="0" indent="0">
              <a:buNone/>
              <a:defRPr/>
            </a:pPr>
            <a:endParaRPr lang="en-US" sz="1600" dirty="0" smtClean="0"/>
          </a:p>
          <a:p>
            <a:pPr>
              <a:defRPr/>
            </a:pPr>
            <a:endParaRPr lang="en-CA" altLang="en-US" sz="1600" b="0" dirty="0" smtClean="0"/>
          </a:p>
          <a:p>
            <a:pPr lvl="1">
              <a:defRPr/>
            </a:pPr>
            <a:endParaRPr lang="en-CA" altLang="en-US" sz="1600" dirty="0" smtClean="0"/>
          </a:p>
          <a:p>
            <a:pPr>
              <a:defRPr/>
            </a:pPr>
            <a:endParaRPr lang="en-US" altLang="en-US" sz="1600" dirty="0" smtClean="0"/>
          </a:p>
          <a:p>
            <a:pPr eaLnBrk="1" hangingPunct="1">
              <a:defRPr/>
            </a:pPr>
            <a:endParaRPr lang="en-CA" altLang="en-US" sz="1600" dirty="0" smtClean="0"/>
          </a:p>
        </p:txBody>
      </p:sp>
      <p:sp>
        <p:nvSpPr>
          <p:cNvPr id="6152" name="Rectangle 8"/>
          <p:cNvSpPr txBox="1">
            <a:spLocks noChangeArrowheads="1"/>
          </p:cNvSpPr>
          <p:nvPr/>
        </p:nvSpPr>
        <p:spPr bwMode="auto">
          <a:xfrm>
            <a:off x="457199" y="236380"/>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Other Program Changes</a:t>
            </a:r>
            <a:endParaRPr lang="en-US" altLang="en-US" dirty="0"/>
          </a:p>
        </p:txBody>
      </p:sp>
    </p:spTree>
    <p:extLst>
      <p:ext uri="{BB962C8B-B14F-4D97-AF65-F5344CB8AC3E}">
        <p14:creationId xmlns:p14="http://schemas.microsoft.com/office/powerpoint/2010/main" val="329546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Rectangle 8"/>
          <p:cNvSpPr txBox="1">
            <a:spLocks noChangeArrowheads="1"/>
          </p:cNvSpPr>
          <p:nvPr/>
        </p:nvSpPr>
        <p:spPr bwMode="auto">
          <a:xfrm>
            <a:off x="388938" y="54705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Application </a:t>
            </a:r>
            <a:r>
              <a:rPr lang="en-US" altLang="en-US" sz="3200" dirty="0"/>
              <a:t>and Approval Process</a:t>
            </a:r>
            <a:endParaRPr lang="en-CA" altLang="en-US" sz="3200" dirty="0"/>
          </a:p>
        </p:txBody>
      </p:sp>
      <p:graphicFrame>
        <p:nvGraphicFramePr>
          <p:cNvPr id="4" name="Diagram 3"/>
          <p:cNvGraphicFramePr/>
          <p:nvPr>
            <p:extLst>
              <p:ext uri="{D42A27DB-BD31-4B8C-83A1-F6EECF244321}">
                <p14:modId xmlns:p14="http://schemas.microsoft.com/office/powerpoint/2010/main" val="797115963"/>
              </p:ext>
            </p:extLst>
          </p:nvPr>
        </p:nvGraphicFramePr>
        <p:xfrm>
          <a:off x="1332536" y="127889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599441" y="1330325"/>
            <a:ext cx="826078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defRPr/>
            </a:pPr>
            <a:r>
              <a:rPr lang="en-US" altLang="en-US" b="0" dirty="0" smtClean="0"/>
              <a:t>At the time of application, Applicants are expected to submit:</a:t>
            </a:r>
          </a:p>
          <a:p>
            <a:pPr lvl="1">
              <a:defRPr/>
            </a:pPr>
            <a:r>
              <a:rPr lang="en-US" altLang="en-US" b="0" dirty="0" smtClean="0"/>
              <a:t>Complete Application Form and supporting documentation.</a:t>
            </a:r>
          </a:p>
          <a:p>
            <a:pPr lvl="1">
              <a:defRPr/>
            </a:pPr>
            <a:r>
              <a:rPr lang="en-US" altLang="en-US" b="0" dirty="0" smtClean="0"/>
              <a:t>Complete Eligible Cost Worksheet</a:t>
            </a:r>
          </a:p>
          <a:p>
            <a:pPr lvl="1">
              <a:defRPr/>
            </a:pPr>
            <a:r>
              <a:rPr lang="en-US" altLang="en-US" b="0" dirty="0" smtClean="0"/>
              <a:t>Related Party Transaction Form</a:t>
            </a:r>
          </a:p>
          <a:p>
            <a:pPr lvl="1">
              <a:defRPr/>
            </a:pPr>
            <a:r>
              <a:rPr lang="en-US" altLang="en-US" b="0" dirty="0" smtClean="0"/>
              <a:t>Diversity and Inclusion Plan (if applicable)</a:t>
            </a:r>
          </a:p>
          <a:p>
            <a:pPr lvl="1">
              <a:defRPr/>
            </a:pPr>
            <a:r>
              <a:rPr lang="en-US" altLang="en-US" b="0" dirty="0" smtClean="0"/>
              <a:t>Any other documentation required to demonstrate meeting economic or cultural evaluation criteria</a:t>
            </a:r>
          </a:p>
          <a:p>
            <a:pPr>
              <a:defRPr/>
            </a:pPr>
            <a:r>
              <a:rPr lang="en-US" altLang="en-US" b="0" dirty="0" smtClean="0"/>
              <a:t>All SPG forms will be posted on the program website at </a:t>
            </a:r>
            <a:r>
              <a:rPr lang="en-US" altLang="en-US" b="0" dirty="0" smtClean="0">
                <a:hlinkClick r:id="rId4"/>
              </a:rPr>
              <a:t>www.albertamediafund.ca</a:t>
            </a:r>
            <a:endParaRPr lang="en-US" altLang="en-US" b="0" dirty="0" smtClean="0"/>
          </a:p>
          <a:p>
            <a:pPr>
              <a:defRPr/>
            </a:pPr>
            <a:r>
              <a:rPr lang="en-US" altLang="en-US" b="0" dirty="0" smtClean="0"/>
              <a:t>Fax or mailed copies are not admissible. </a:t>
            </a:r>
          </a:p>
          <a:p>
            <a:pPr>
              <a:defRPr/>
            </a:pPr>
            <a:r>
              <a:rPr lang="en-US" altLang="en-US" b="0" dirty="0" smtClean="0"/>
              <a:t>Completed application forms with attachments must be submitted as a PDF to </a:t>
            </a:r>
            <a:r>
              <a:rPr lang="en-US" altLang="en-US" b="0" dirty="0" smtClean="0">
                <a:solidFill>
                  <a:srgbClr val="0070C0"/>
                </a:solidFill>
              </a:rPr>
              <a:t>RegistrationAMF@gov.ab.ca</a:t>
            </a:r>
            <a:r>
              <a:rPr lang="en-US" altLang="en-US" b="0" dirty="0" smtClean="0"/>
              <a:t>. </a:t>
            </a:r>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11272" name="Rectangle 8"/>
          <p:cNvSpPr txBox="1">
            <a:spLocks noChangeArrowheads="1"/>
          </p:cNvSpPr>
          <p:nvPr/>
        </p:nvSpPr>
        <p:spPr bwMode="auto">
          <a:xfrm>
            <a:off x="388938" y="299330"/>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Application Instructions</a:t>
            </a:r>
            <a:endParaRPr lang="en-CA"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388938" y="871739"/>
            <a:ext cx="8229600" cy="4617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a:buNone/>
              <a:defRPr/>
            </a:pPr>
            <a:endParaRPr lang="en-CA" sz="1800" b="0" dirty="0" smtClean="0"/>
          </a:p>
          <a:p>
            <a:pPr>
              <a:spcAft>
                <a:spcPts val="1200"/>
              </a:spcAft>
              <a:defRPr/>
            </a:pPr>
            <a:r>
              <a:rPr lang="en-CA" sz="1800" b="0" dirty="0" smtClean="0"/>
              <a:t>Demand on the APG exceeding available funding. (oversubscribed)</a:t>
            </a:r>
          </a:p>
          <a:p>
            <a:pPr>
              <a:spcAft>
                <a:spcPts val="1200"/>
              </a:spcAft>
              <a:defRPr/>
            </a:pPr>
            <a:r>
              <a:rPr lang="en-US" sz="1800" b="0" dirty="0" smtClean="0"/>
              <a:t>Government recognized  a more sustainable funding mechanism was required to meet the needs of a growing industry </a:t>
            </a:r>
          </a:p>
          <a:p>
            <a:pPr lvl="1">
              <a:spcAft>
                <a:spcPts val="1200"/>
              </a:spcAft>
              <a:defRPr/>
            </a:pPr>
            <a:r>
              <a:rPr lang="en-US" sz="1600" b="0" dirty="0" smtClean="0"/>
              <a:t>increased funding</a:t>
            </a:r>
          </a:p>
          <a:p>
            <a:pPr lvl="1">
              <a:spcAft>
                <a:spcPts val="1200"/>
              </a:spcAft>
              <a:defRPr/>
            </a:pPr>
            <a:r>
              <a:rPr lang="en-CA" sz="1800" b="0" dirty="0" smtClean="0"/>
              <a:t>address </a:t>
            </a:r>
            <a:r>
              <a:rPr lang="en-CA" sz="1800" b="0" dirty="0"/>
              <a:t>needs of large commercial productions without impact to support for smaller, culturally-focused </a:t>
            </a:r>
            <a:r>
              <a:rPr lang="en-CA" sz="1800" b="0" dirty="0" smtClean="0"/>
              <a:t>projects</a:t>
            </a:r>
          </a:p>
          <a:p>
            <a:pPr lvl="1">
              <a:spcAft>
                <a:spcPts val="1200"/>
              </a:spcAft>
              <a:defRPr/>
            </a:pPr>
            <a:r>
              <a:rPr lang="en-CA" b="0" dirty="0"/>
              <a:t>f</a:t>
            </a:r>
            <a:r>
              <a:rPr lang="en-CA" b="0" dirty="0" smtClean="0"/>
              <a:t>iscally responsible in current economic environment (more rigorous financial controls and reporting processes as noted by Auditor General);</a:t>
            </a:r>
          </a:p>
          <a:p>
            <a:pPr lvl="1">
              <a:spcAft>
                <a:spcPts val="1200"/>
              </a:spcAft>
              <a:defRPr/>
            </a:pPr>
            <a:r>
              <a:rPr lang="en-CA" b="0" dirty="0"/>
              <a:t>c</a:t>
            </a:r>
            <a:r>
              <a:rPr lang="en-CA" sz="1800" b="0" dirty="0" smtClean="0"/>
              <a:t>aptured the positive cultural and economic impacts for Albertans and the province</a:t>
            </a:r>
          </a:p>
          <a:p>
            <a:pPr marL="0" indent="0">
              <a:spcAft>
                <a:spcPts val="1200"/>
              </a:spcAft>
              <a:buNone/>
              <a:defRPr/>
            </a:pPr>
            <a:endParaRPr lang="en-CA" sz="1800" b="0" dirty="0" smtClean="0"/>
          </a:p>
          <a:p>
            <a:pPr>
              <a:spcAft>
                <a:spcPts val="1200"/>
              </a:spcAft>
              <a:defRPr/>
            </a:pPr>
            <a:endParaRPr lang="en-CA" sz="1800" b="0" dirty="0" smtClean="0"/>
          </a:p>
          <a:p>
            <a:pPr>
              <a:spcAft>
                <a:spcPts val="1200"/>
              </a:spcAft>
              <a:defRPr/>
            </a:pPr>
            <a:endParaRPr lang="en-CA" sz="1800" b="0" dirty="0" smtClean="0"/>
          </a:p>
          <a:p>
            <a:pPr marL="0" indent="0">
              <a:buNone/>
              <a:defRPr/>
            </a:pPr>
            <a:endParaRPr lang="en-CA" sz="1800" b="0" dirty="0" smtClean="0"/>
          </a:p>
          <a:p>
            <a:pPr marL="0" indent="0">
              <a:buNone/>
              <a:defRPr/>
            </a:pPr>
            <a:endParaRPr lang="en-CA" sz="1800" b="0" dirty="0"/>
          </a:p>
        </p:txBody>
      </p:sp>
      <p:sp>
        <p:nvSpPr>
          <p:cNvPr id="3080" name="Rectangle 8"/>
          <p:cNvSpPr txBox="1">
            <a:spLocks noChangeArrowheads="1"/>
          </p:cNvSpPr>
          <p:nvPr/>
        </p:nvSpPr>
        <p:spPr bwMode="auto">
          <a:xfrm>
            <a:off x="388938" y="0"/>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endParaRPr lang="en-US" altLang="en-US" sz="3200" dirty="0"/>
          </a:p>
          <a:p>
            <a:pPr algn="ctr" eaLnBrk="1" hangingPunct="1">
              <a:buFontTx/>
              <a:buNone/>
            </a:pPr>
            <a:r>
              <a:rPr lang="en-US" altLang="en-US" sz="3200" dirty="0" smtClean="0"/>
              <a:t>Why a new </a:t>
            </a:r>
            <a:r>
              <a:rPr lang="en-US" altLang="en-US" sz="3200" dirty="0"/>
              <a:t>p</a:t>
            </a:r>
            <a:r>
              <a:rPr lang="en-US" altLang="en-US" sz="3200" dirty="0" smtClean="0"/>
              <a:t>rogram?</a:t>
            </a:r>
            <a:endParaRPr lang="en-CA" altLang="en-US" sz="3200" dirty="0"/>
          </a:p>
        </p:txBody>
      </p:sp>
    </p:spTree>
    <p:extLst>
      <p:ext uri="{BB962C8B-B14F-4D97-AF65-F5344CB8AC3E}">
        <p14:creationId xmlns:p14="http://schemas.microsoft.com/office/powerpoint/2010/main" val="3764300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ectangle 8"/>
          <p:cNvSpPr txBox="1">
            <a:spLocks noChangeArrowheads="1"/>
          </p:cNvSpPr>
          <p:nvPr/>
        </p:nvSpPr>
        <p:spPr bwMode="auto">
          <a:xfrm>
            <a:off x="388938" y="38449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Grant Payment and Reporting Process</a:t>
            </a:r>
            <a:endParaRPr lang="en-CA" altLang="en-US" sz="3200" dirty="0"/>
          </a:p>
        </p:txBody>
      </p:sp>
      <p:graphicFrame>
        <p:nvGraphicFramePr>
          <p:cNvPr id="4" name="Diagram 3"/>
          <p:cNvGraphicFramePr/>
          <p:nvPr>
            <p:extLst>
              <p:ext uri="{D42A27DB-BD31-4B8C-83A1-F6EECF244321}">
                <p14:modId xmlns:p14="http://schemas.microsoft.com/office/powerpoint/2010/main" val="1664547778"/>
              </p:ext>
            </p:extLst>
          </p:nvPr>
        </p:nvGraphicFramePr>
        <p:xfrm>
          <a:off x="1326931" y="112110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Rectangle 8"/>
          <p:cNvSpPr txBox="1">
            <a:spLocks noChangeArrowheads="1"/>
          </p:cNvSpPr>
          <p:nvPr/>
        </p:nvSpPr>
        <p:spPr bwMode="auto">
          <a:xfrm>
            <a:off x="388938" y="252413"/>
            <a:ext cx="8229600" cy="498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endParaRPr lang="en-US" altLang="en-US" sz="4800"/>
          </a:p>
          <a:p>
            <a:pPr algn="ctr" eaLnBrk="1" hangingPunct="1">
              <a:buFontTx/>
              <a:buNone/>
            </a:pPr>
            <a:endParaRPr lang="en-US" altLang="en-US" sz="4800"/>
          </a:p>
          <a:p>
            <a:pPr algn="ctr" eaLnBrk="1" hangingPunct="1">
              <a:buFontTx/>
              <a:buNone/>
            </a:pPr>
            <a:r>
              <a:rPr lang="en-US" altLang="en-US" sz="4800"/>
              <a:t>Questions?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8"/>
          <p:cNvSpPr txBox="1">
            <a:spLocks noChangeArrowheads="1"/>
          </p:cNvSpPr>
          <p:nvPr/>
        </p:nvSpPr>
        <p:spPr bwMode="auto">
          <a:xfrm>
            <a:off x="388938" y="252413"/>
            <a:ext cx="8229600" cy="288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endParaRPr lang="en-CA" altLang="en-US" sz="1800" dirty="0"/>
          </a:p>
          <a:p>
            <a:pPr algn="ctr" eaLnBrk="1" hangingPunct="1">
              <a:buFontTx/>
              <a:buNone/>
            </a:pPr>
            <a:r>
              <a:rPr lang="en-US" altLang="en-US" sz="3200" dirty="0"/>
              <a:t>Contacts</a:t>
            </a:r>
          </a:p>
          <a:p>
            <a:pPr algn="ctr" eaLnBrk="1" hangingPunct="1">
              <a:buFontTx/>
              <a:buNone/>
            </a:pPr>
            <a:endParaRPr lang="en-CA" altLang="en-US" sz="1800" dirty="0"/>
          </a:p>
          <a:p>
            <a:pPr algn="ctr" eaLnBrk="1" hangingPunct="1">
              <a:buFontTx/>
              <a:buNone/>
            </a:pPr>
            <a:r>
              <a:rPr lang="en-CA" altLang="en-US" sz="1800" dirty="0"/>
              <a:t>Cultural Industries Branch</a:t>
            </a:r>
          </a:p>
          <a:p>
            <a:pPr algn="ctr" eaLnBrk="1" hangingPunct="1">
              <a:buFontTx/>
              <a:buNone/>
            </a:pPr>
            <a:r>
              <a:rPr lang="en-CA" altLang="en-US" sz="1800" dirty="0"/>
              <a:t>Alberta Culture and Tourism</a:t>
            </a:r>
          </a:p>
          <a:p>
            <a:pPr algn="ctr" eaLnBrk="1" hangingPunct="1">
              <a:buFontTx/>
              <a:buNone/>
            </a:pPr>
            <a:r>
              <a:rPr lang="en-CA" altLang="en-US" sz="1800" dirty="0"/>
              <a:t>1-888-813-1738</a:t>
            </a:r>
          </a:p>
          <a:p>
            <a:pPr algn="ctr" eaLnBrk="1" hangingPunct="1">
              <a:buFontTx/>
              <a:buNone/>
            </a:pPr>
            <a:r>
              <a:rPr lang="en-CA" altLang="en-US" sz="1800" dirty="0">
                <a:hlinkClick r:id="rId4"/>
              </a:rPr>
              <a:t>Albertamediafund.ca</a:t>
            </a:r>
            <a:r>
              <a:rPr lang="en-CA" altLang="en-US" sz="1800" dirty="0"/>
              <a:t> </a:t>
            </a:r>
          </a:p>
          <a:p>
            <a:pPr algn="ctr" eaLnBrk="1" hangingPunct="1">
              <a:buFontTx/>
              <a:buNone/>
            </a:pPr>
            <a:endParaRPr lang="en-US" altLang="en-US" sz="1800" dirty="0"/>
          </a:p>
          <a:p>
            <a:pPr algn="ctr" eaLnBrk="1" hangingPunct="1">
              <a:buFontTx/>
              <a:buNone/>
            </a:pPr>
            <a:endParaRPr lang="en-CA" altLang="en-US" sz="1600" dirty="0"/>
          </a:p>
        </p:txBody>
      </p:sp>
      <p:sp>
        <p:nvSpPr>
          <p:cNvPr id="18440" name="TextBox 5"/>
          <p:cNvSpPr txBox="1">
            <a:spLocks noChangeArrowheads="1"/>
          </p:cNvSpPr>
          <p:nvPr/>
        </p:nvSpPr>
        <p:spPr bwMode="auto">
          <a:xfrm>
            <a:off x="750888" y="4246563"/>
            <a:ext cx="32924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1600" b="0" dirty="0">
                <a:solidFill>
                  <a:srgbClr val="6E3319"/>
                </a:solidFill>
              </a:rPr>
              <a:t>Jeslene Quinn</a:t>
            </a:r>
          </a:p>
          <a:p>
            <a:pPr algn="ctr"/>
            <a:r>
              <a:rPr lang="en-US" altLang="en-US" sz="1600" b="0" dirty="0">
                <a:solidFill>
                  <a:srgbClr val="6E3319"/>
                </a:solidFill>
              </a:rPr>
              <a:t>Cultural Industries Grant Officer</a:t>
            </a:r>
          </a:p>
          <a:p>
            <a:pPr algn="ctr"/>
            <a:r>
              <a:rPr lang="en-US" altLang="en-US" sz="1600" b="0" dirty="0">
                <a:solidFill>
                  <a:srgbClr val="6E3319"/>
                </a:solidFill>
              </a:rPr>
              <a:t>Phone: (780) 422-8580</a:t>
            </a:r>
          </a:p>
          <a:p>
            <a:pPr algn="ctr"/>
            <a:r>
              <a:rPr lang="en-US" altLang="en-US" sz="1600" b="0" dirty="0">
                <a:solidFill>
                  <a:srgbClr val="6E3319"/>
                </a:solidFill>
              </a:rPr>
              <a:t>Email: jeslene.quinn@gov.ab.ca</a:t>
            </a:r>
            <a:endParaRPr lang="en-CA" altLang="en-US" sz="1600" b="0" dirty="0">
              <a:solidFill>
                <a:srgbClr val="6E3319"/>
              </a:solidFill>
            </a:endParaRPr>
          </a:p>
        </p:txBody>
      </p:sp>
      <p:sp>
        <p:nvSpPr>
          <p:cNvPr id="9" name="TextBox 5"/>
          <p:cNvSpPr txBox="1">
            <a:spLocks noChangeArrowheads="1"/>
          </p:cNvSpPr>
          <p:nvPr/>
        </p:nvSpPr>
        <p:spPr bwMode="auto">
          <a:xfrm>
            <a:off x="4666593" y="4246563"/>
            <a:ext cx="364971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1600" b="0" dirty="0" smtClean="0">
                <a:solidFill>
                  <a:srgbClr val="6E3319"/>
                </a:solidFill>
              </a:rPr>
              <a:t>Krista Siebel </a:t>
            </a:r>
            <a:endParaRPr lang="en-US" altLang="en-US" sz="1600" b="0" dirty="0">
              <a:solidFill>
                <a:srgbClr val="6E3319"/>
              </a:solidFill>
            </a:endParaRPr>
          </a:p>
          <a:p>
            <a:pPr algn="ctr"/>
            <a:r>
              <a:rPr lang="en-US" altLang="en-US" sz="1600" b="0" dirty="0">
                <a:solidFill>
                  <a:srgbClr val="6E3319"/>
                </a:solidFill>
              </a:rPr>
              <a:t>Cultural Industries Grant </a:t>
            </a:r>
            <a:r>
              <a:rPr lang="en-US" altLang="en-US" sz="1600" b="0" dirty="0" smtClean="0">
                <a:solidFill>
                  <a:srgbClr val="6E3319"/>
                </a:solidFill>
              </a:rPr>
              <a:t>Coordinator</a:t>
            </a:r>
            <a:endParaRPr lang="en-US" altLang="en-US" sz="1600" b="0" dirty="0">
              <a:solidFill>
                <a:srgbClr val="6E3319"/>
              </a:solidFill>
            </a:endParaRPr>
          </a:p>
          <a:p>
            <a:pPr algn="ctr"/>
            <a:r>
              <a:rPr lang="en-US" altLang="en-US" sz="1600" b="0" dirty="0">
                <a:solidFill>
                  <a:srgbClr val="6E3319"/>
                </a:solidFill>
              </a:rPr>
              <a:t>Phone: (780) </a:t>
            </a:r>
            <a:r>
              <a:rPr lang="en-US" altLang="en-US" sz="1600" b="0" dirty="0" smtClean="0">
                <a:solidFill>
                  <a:srgbClr val="6E3319"/>
                </a:solidFill>
              </a:rPr>
              <a:t>641-9855</a:t>
            </a:r>
            <a:endParaRPr lang="en-US" altLang="en-US" sz="1600" b="0" dirty="0">
              <a:solidFill>
                <a:srgbClr val="6E3319"/>
              </a:solidFill>
            </a:endParaRPr>
          </a:p>
          <a:p>
            <a:pPr algn="ctr"/>
            <a:r>
              <a:rPr lang="en-US" altLang="en-US" sz="1600" b="0" dirty="0">
                <a:solidFill>
                  <a:srgbClr val="6E3319"/>
                </a:solidFill>
              </a:rPr>
              <a:t>Email: </a:t>
            </a:r>
            <a:r>
              <a:rPr lang="en-US" altLang="en-US" sz="1600" b="0" dirty="0" smtClean="0">
                <a:solidFill>
                  <a:srgbClr val="6E3319"/>
                </a:solidFill>
              </a:rPr>
              <a:t>krista.siebel@gov.ab.ca</a:t>
            </a:r>
            <a:endParaRPr lang="en-CA" altLang="en-US" sz="1600" b="0" dirty="0">
              <a:solidFill>
                <a:srgbClr val="6E331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334580" y="2074139"/>
            <a:ext cx="8229600" cy="425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lvl="1">
              <a:spcAft>
                <a:spcPts val="1200"/>
              </a:spcAft>
              <a:buFont typeface="Arial" panose="020B0604020202020204" pitchFamily="34" charset="0"/>
              <a:buChar char="•"/>
              <a:defRPr/>
            </a:pPr>
            <a:r>
              <a:rPr lang="en-CA" sz="2000" b="0" dirty="0" smtClean="0">
                <a:solidFill>
                  <a:srgbClr val="6E3319"/>
                </a:solidFill>
              </a:rPr>
              <a:t>$45M annual budget (increase of $15M over APG)</a:t>
            </a:r>
          </a:p>
          <a:p>
            <a:pPr lvl="1">
              <a:spcAft>
                <a:spcPts val="1200"/>
              </a:spcAft>
              <a:buFont typeface="Arial" panose="020B0604020202020204" pitchFamily="34" charset="0"/>
              <a:buChar char="•"/>
              <a:defRPr/>
            </a:pPr>
            <a:r>
              <a:rPr lang="en-CA" sz="2000" b="0" dirty="0" smtClean="0">
                <a:solidFill>
                  <a:srgbClr val="6E3319"/>
                </a:solidFill>
              </a:rPr>
              <a:t>Opportunity to exceed the cap to a maximum of $7.5M</a:t>
            </a:r>
          </a:p>
          <a:p>
            <a:pPr lvl="1">
              <a:spcAft>
                <a:spcPts val="1200"/>
              </a:spcAft>
              <a:buFont typeface="Arial" panose="020B0604020202020204" pitchFamily="34" charset="0"/>
              <a:buChar char="•"/>
              <a:defRPr/>
            </a:pPr>
            <a:r>
              <a:rPr lang="en-CA" sz="2000" b="0" dirty="0" smtClean="0">
                <a:solidFill>
                  <a:srgbClr val="6E3319"/>
                </a:solidFill>
              </a:rPr>
              <a:t>Two distinct funding envelopes (cultural and commercial)</a:t>
            </a:r>
          </a:p>
          <a:p>
            <a:pPr lvl="1">
              <a:spcAft>
                <a:spcPts val="1200"/>
              </a:spcAft>
              <a:buFont typeface="Arial" panose="020B0604020202020204" pitchFamily="34" charset="0"/>
              <a:buChar char="•"/>
              <a:defRPr/>
            </a:pPr>
            <a:r>
              <a:rPr lang="en-CA" sz="2000" b="0" dirty="0" smtClean="0">
                <a:solidFill>
                  <a:srgbClr val="6E3319"/>
                </a:solidFill>
              </a:rPr>
              <a:t>Grants paid in two installments</a:t>
            </a:r>
          </a:p>
          <a:p>
            <a:pPr lvl="1">
              <a:spcAft>
                <a:spcPts val="1200"/>
              </a:spcAft>
              <a:buFont typeface="Arial" panose="020B0604020202020204" pitchFamily="34" charset="0"/>
              <a:buChar char="•"/>
              <a:defRPr/>
            </a:pPr>
            <a:r>
              <a:rPr lang="en-CA" sz="2000" b="0" dirty="0" smtClean="0">
                <a:solidFill>
                  <a:srgbClr val="6E3319"/>
                </a:solidFill>
              </a:rPr>
              <a:t>Preservation of funds for Albertan owned projects</a:t>
            </a:r>
          </a:p>
          <a:p>
            <a:pPr lvl="1">
              <a:buFont typeface="Arial" panose="020B0604020202020204" pitchFamily="34" charset="0"/>
              <a:buChar char="•"/>
              <a:defRPr/>
            </a:pPr>
            <a:endParaRPr lang="en-CA" altLang="en-US" sz="2000" dirty="0" smtClean="0">
              <a:solidFill>
                <a:srgbClr val="6E3319"/>
              </a:solidFill>
            </a:endParaRPr>
          </a:p>
          <a:p>
            <a:pPr>
              <a:buFont typeface="Arial" panose="020B0604020202020204" pitchFamily="34" charset="0"/>
              <a:buChar char="•"/>
              <a:defRPr/>
            </a:pPr>
            <a:endParaRPr lang="en-US" altLang="en-US" dirty="0" smtClean="0"/>
          </a:p>
          <a:p>
            <a:pPr eaLnBrk="1" hangingPunct="1">
              <a:buFont typeface="Arial" panose="020B0604020202020204" pitchFamily="34" charset="0"/>
              <a:buChar char="•"/>
              <a:defRPr/>
            </a:pPr>
            <a:endParaRPr lang="en-CA" altLang="en-US" dirty="0" smtClean="0"/>
          </a:p>
        </p:txBody>
      </p:sp>
      <p:sp>
        <p:nvSpPr>
          <p:cNvPr id="4104" name="Rectangle 8"/>
          <p:cNvSpPr txBox="1">
            <a:spLocks noChangeArrowheads="1"/>
          </p:cNvSpPr>
          <p:nvPr/>
        </p:nvSpPr>
        <p:spPr bwMode="auto">
          <a:xfrm>
            <a:off x="279400" y="486093"/>
            <a:ext cx="86614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Screen-Based Production Grant </a:t>
            </a:r>
          </a:p>
          <a:p>
            <a:pPr algn="ctr" eaLnBrk="1" hangingPunct="1">
              <a:buFontTx/>
              <a:buNone/>
            </a:pPr>
            <a:r>
              <a:rPr lang="en-CA" altLang="en-US" sz="3200" dirty="0" smtClean="0"/>
              <a:t>Highlights</a:t>
            </a:r>
            <a:endParaRPr lang="en-CA" alt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984250"/>
            <a:ext cx="8229600" cy="489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lvl="1">
              <a:spcAft>
                <a:spcPts val="1200"/>
              </a:spcAft>
              <a:defRPr/>
            </a:pPr>
            <a:endParaRPr lang="en-CA" b="0" dirty="0" smtClean="0"/>
          </a:p>
          <a:p>
            <a:pPr marL="231775" lvl="1" indent="-231775">
              <a:spcAft>
                <a:spcPts val="1200"/>
              </a:spcAft>
              <a:buChar char="•"/>
              <a:defRPr/>
            </a:pPr>
            <a:r>
              <a:rPr lang="en-CA" b="0" dirty="0">
                <a:solidFill>
                  <a:srgbClr val="6E3319"/>
                </a:solidFill>
              </a:rPr>
              <a:t>Any pending application received prior to October 3, 2017 will be processed under the APG guidelines.</a:t>
            </a:r>
          </a:p>
          <a:p>
            <a:pPr marL="231775" lvl="1" indent="-231775">
              <a:spcAft>
                <a:spcPts val="1200"/>
              </a:spcAft>
              <a:buChar char="•"/>
              <a:defRPr/>
            </a:pPr>
            <a:r>
              <a:rPr lang="en-CA" b="0" dirty="0">
                <a:solidFill>
                  <a:srgbClr val="6E3319"/>
                </a:solidFill>
              </a:rPr>
              <a:t>Any committed application under the APG will be honoured and paid out under the APG guidelines.</a:t>
            </a:r>
          </a:p>
          <a:p>
            <a:pPr marL="231775" lvl="1" indent="-231775">
              <a:spcAft>
                <a:spcPts val="1200"/>
              </a:spcAft>
              <a:buChar char="•"/>
              <a:defRPr/>
            </a:pPr>
            <a:r>
              <a:rPr lang="en-CA" b="0" dirty="0">
                <a:solidFill>
                  <a:srgbClr val="6E3319"/>
                </a:solidFill>
              </a:rPr>
              <a:t>Any application that is in process in GATE or otherwise but has not yet been “submitted” under the APG must be re-submitted under the SPG.</a:t>
            </a:r>
          </a:p>
          <a:p>
            <a:pPr marL="231775" lvl="1" indent="-231775">
              <a:spcAft>
                <a:spcPts val="1200"/>
              </a:spcAft>
              <a:buChar char="•"/>
              <a:defRPr/>
            </a:pPr>
            <a:r>
              <a:rPr lang="en-CA" b="0" dirty="0">
                <a:solidFill>
                  <a:srgbClr val="6E3319"/>
                </a:solidFill>
              </a:rPr>
              <a:t>Any application that has already been submitted under the APG, but wants to reapply under the SPG for any reason will be allowed to withdraw their APG application and reapply under the </a:t>
            </a:r>
            <a:r>
              <a:rPr lang="en-CA" b="0" dirty="0"/>
              <a:t>SPG.</a:t>
            </a:r>
          </a:p>
        </p:txBody>
      </p:sp>
      <p:sp>
        <p:nvSpPr>
          <p:cNvPr id="3080" name="Rectangle 8"/>
          <p:cNvSpPr txBox="1">
            <a:spLocks noChangeArrowheads="1"/>
          </p:cNvSpPr>
          <p:nvPr/>
        </p:nvSpPr>
        <p:spPr bwMode="auto">
          <a:xfrm>
            <a:off x="388938" y="457364"/>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Pending APG Applications</a:t>
            </a:r>
            <a:endParaRPr lang="en-CA" altLang="en-US" sz="3200" dirty="0"/>
          </a:p>
        </p:txBody>
      </p:sp>
    </p:spTree>
    <p:extLst>
      <p:ext uri="{BB962C8B-B14F-4D97-AF65-F5344CB8AC3E}">
        <p14:creationId xmlns:p14="http://schemas.microsoft.com/office/powerpoint/2010/main" val="3701592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213649"/>
            <a:ext cx="8524240" cy="489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Aft>
                <a:spcPts val="1200"/>
              </a:spcAft>
              <a:defRPr/>
            </a:pPr>
            <a:r>
              <a:rPr lang="en-US" sz="1800" b="0" dirty="0" smtClean="0"/>
              <a:t>Not </a:t>
            </a:r>
            <a:r>
              <a:rPr lang="en-US" sz="1800" b="0" dirty="0"/>
              <a:t>required to submit applications prior to principal photography</a:t>
            </a:r>
          </a:p>
          <a:p>
            <a:pPr>
              <a:spcAft>
                <a:spcPts val="1200"/>
              </a:spcAft>
              <a:defRPr/>
            </a:pPr>
            <a:r>
              <a:rPr lang="en-US" sz="1800" b="0" dirty="0" smtClean="0"/>
              <a:t>Grant </a:t>
            </a:r>
            <a:r>
              <a:rPr lang="en-US" sz="1800" b="0" dirty="0"/>
              <a:t>i</a:t>
            </a:r>
            <a:r>
              <a:rPr lang="en-US" sz="1800" b="0" dirty="0" smtClean="0"/>
              <a:t>ntake </a:t>
            </a:r>
            <a:r>
              <a:rPr lang="en-US" sz="1800" b="0" dirty="0"/>
              <a:t>w</a:t>
            </a:r>
            <a:r>
              <a:rPr lang="en-US" sz="1800" b="0" dirty="0" smtClean="0"/>
              <a:t>indows with application deadlines</a:t>
            </a:r>
          </a:p>
          <a:p>
            <a:pPr>
              <a:spcAft>
                <a:spcPts val="1200"/>
              </a:spcAft>
              <a:defRPr/>
            </a:pPr>
            <a:r>
              <a:rPr lang="en-US" sz="1800" b="0" dirty="0"/>
              <a:t>Applications evaluated against economic and cultural impact criteria</a:t>
            </a:r>
          </a:p>
          <a:p>
            <a:pPr>
              <a:spcAft>
                <a:spcPts val="1200"/>
              </a:spcAft>
              <a:defRPr/>
            </a:pPr>
            <a:r>
              <a:rPr lang="en-US" sz="1800" b="0" dirty="0" smtClean="0"/>
              <a:t>Firm reporting and grant </a:t>
            </a:r>
            <a:r>
              <a:rPr lang="en-US" sz="1800" b="0" dirty="0"/>
              <a:t>p</a:t>
            </a:r>
            <a:r>
              <a:rPr lang="en-US" sz="1800" b="0" dirty="0" smtClean="0"/>
              <a:t>ayment schedules</a:t>
            </a:r>
          </a:p>
          <a:p>
            <a:pPr>
              <a:spcAft>
                <a:spcPts val="1200"/>
              </a:spcAft>
              <a:defRPr/>
            </a:pPr>
            <a:r>
              <a:rPr lang="en-US" sz="1800" b="0" dirty="0" smtClean="0"/>
              <a:t>Diversity and Inclusion bonus</a:t>
            </a:r>
          </a:p>
        </p:txBody>
      </p:sp>
      <p:sp>
        <p:nvSpPr>
          <p:cNvPr id="3080" name="Rectangle 8"/>
          <p:cNvSpPr txBox="1">
            <a:spLocks noChangeArrowheads="1"/>
          </p:cNvSpPr>
          <p:nvPr/>
        </p:nvSpPr>
        <p:spPr bwMode="auto">
          <a:xfrm>
            <a:off x="446275" y="481812"/>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CA" altLang="en-US" sz="3200" dirty="0" smtClean="0"/>
              <a:t>Additional Changes from APG</a:t>
            </a:r>
            <a:endParaRPr lang="en-US" altLang="en-US" sz="3200" dirty="0"/>
          </a:p>
        </p:txBody>
      </p:sp>
    </p:spTree>
    <p:extLst>
      <p:ext uri="{BB962C8B-B14F-4D97-AF65-F5344CB8AC3E}">
        <p14:creationId xmlns:p14="http://schemas.microsoft.com/office/powerpoint/2010/main" val="3409615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388938" y="1265721"/>
            <a:ext cx="8229600" cy="3988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Aft>
                <a:spcPts val="1200"/>
              </a:spcAft>
              <a:defRPr/>
            </a:pPr>
            <a:r>
              <a:rPr lang="en-US" sz="1800" b="0" dirty="0"/>
              <a:t>B</a:t>
            </a:r>
            <a:r>
              <a:rPr lang="en-US" sz="1800" b="0" dirty="0" smtClean="0"/>
              <a:t>ased on eligible Albertan production expenditures</a:t>
            </a:r>
          </a:p>
          <a:p>
            <a:pPr lvl="1">
              <a:spcAft>
                <a:spcPts val="1200"/>
              </a:spcAft>
              <a:defRPr/>
            </a:pPr>
            <a:r>
              <a:rPr lang="en-US" b="0" dirty="0" err="1" smtClean="0"/>
              <a:t>labour</a:t>
            </a:r>
            <a:r>
              <a:rPr lang="en-US" b="0" dirty="0" smtClean="0"/>
              <a:t> and non-</a:t>
            </a:r>
            <a:r>
              <a:rPr lang="en-US" b="0" dirty="0" err="1" smtClean="0"/>
              <a:t>labour</a:t>
            </a:r>
            <a:endParaRPr lang="en-US" b="0" dirty="0" smtClean="0"/>
          </a:p>
          <a:p>
            <a:pPr>
              <a:spcAft>
                <a:spcPts val="1200"/>
              </a:spcAft>
              <a:defRPr/>
            </a:pPr>
            <a:r>
              <a:rPr lang="en-US" sz="1800" b="0" dirty="0" smtClean="0"/>
              <a:t>Two funding tiers (streams) for Albertan and non-Albertan projects </a:t>
            </a:r>
          </a:p>
          <a:p>
            <a:pPr>
              <a:spcAft>
                <a:spcPts val="1200"/>
              </a:spcAft>
              <a:defRPr/>
            </a:pPr>
            <a:r>
              <a:rPr lang="en-US" sz="1800" b="0" dirty="0" smtClean="0"/>
              <a:t>Grant percentages range from 25% </a:t>
            </a:r>
            <a:r>
              <a:rPr lang="en-US" sz="1800" b="0" dirty="0"/>
              <a:t>-</a:t>
            </a:r>
            <a:r>
              <a:rPr lang="en-US" sz="1800" b="0" dirty="0" smtClean="0"/>
              <a:t> 30%</a:t>
            </a:r>
          </a:p>
          <a:p>
            <a:pPr>
              <a:spcAft>
                <a:spcPts val="1200"/>
              </a:spcAft>
              <a:defRPr/>
            </a:pPr>
            <a:r>
              <a:rPr lang="en-US" sz="1800" b="0" dirty="0" smtClean="0"/>
              <a:t>Applicant and project eligibility criteria mostly unchanged</a:t>
            </a:r>
          </a:p>
          <a:p>
            <a:pPr>
              <a:spcAft>
                <a:spcPts val="1200"/>
              </a:spcAft>
              <a:defRPr/>
            </a:pPr>
            <a:r>
              <a:rPr lang="en-US" sz="1800" b="0" dirty="0" smtClean="0"/>
              <a:t>Tier-based requirements for Albertans in Head of Department roles</a:t>
            </a:r>
          </a:p>
          <a:p>
            <a:pPr>
              <a:spcAft>
                <a:spcPts val="1200"/>
              </a:spcAft>
              <a:defRPr/>
            </a:pPr>
            <a:r>
              <a:rPr lang="en-US" sz="1800" b="0" dirty="0" smtClean="0"/>
              <a:t>Final grant the lesser of final actual Alberta expenses or original approved grant amount.</a:t>
            </a:r>
          </a:p>
          <a:p>
            <a:pPr>
              <a:defRPr/>
            </a:pPr>
            <a:endParaRPr lang="en-CA" sz="1800" b="0" dirty="0" smtClean="0"/>
          </a:p>
        </p:txBody>
      </p:sp>
      <p:sp>
        <p:nvSpPr>
          <p:cNvPr id="3080" name="Rectangle 8"/>
          <p:cNvSpPr txBox="1">
            <a:spLocks noChangeArrowheads="1"/>
          </p:cNvSpPr>
          <p:nvPr/>
        </p:nvSpPr>
        <p:spPr bwMode="auto">
          <a:xfrm>
            <a:off x="388938" y="445452"/>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CA" altLang="en-US" sz="3200" dirty="0" smtClean="0"/>
              <a:t>What Remains the Same</a:t>
            </a:r>
            <a:endParaRPr lang="en-US" altLang="en-US" sz="3200" dirty="0"/>
          </a:p>
        </p:txBody>
      </p:sp>
    </p:spTree>
    <p:extLst>
      <p:ext uri="{BB962C8B-B14F-4D97-AF65-F5344CB8AC3E}">
        <p14:creationId xmlns:p14="http://schemas.microsoft.com/office/powerpoint/2010/main" val="50826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499962" y="1114194"/>
            <a:ext cx="8342416" cy="432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marL="0" indent="0">
              <a:spcAft>
                <a:spcPts val="1200"/>
              </a:spcAft>
              <a:buNone/>
              <a:defRPr/>
            </a:pPr>
            <a:endParaRPr lang="en-CA" b="0" dirty="0" smtClean="0"/>
          </a:p>
          <a:p>
            <a:pPr>
              <a:spcAft>
                <a:spcPts val="1200"/>
              </a:spcAft>
              <a:defRPr/>
            </a:pPr>
            <a:r>
              <a:rPr lang="en-CA" b="0" dirty="0" smtClean="0"/>
              <a:t>Annual program budget allocated over three intake periods </a:t>
            </a:r>
            <a:endParaRPr lang="en-US" b="0" dirty="0" smtClean="0"/>
          </a:p>
          <a:p>
            <a:pPr marL="0" indent="0">
              <a:buNone/>
              <a:defRPr/>
            </a:pPr>
            <a:endParaRPr lang="en-CA" altLang="en-US" b="0" dirty="0" smtClean="0"/>
          </a:p>
        </p:txBody>
      </p:sp>
      <p:graphicFrame>
        <p:nvGraphicFramePr>
          <p:cNvPr id="12" name="Content Placeholder 1"/>
          <p:cNvGraphicFramePr>
            <a:graphicFrameLocks noGrp="1"/>
          </p:cNvGraphicFramePr>
          <p:nvPr>
            <p:ph sz="half" idx="4294967295"/>
            <p:extLst>
              <p:ext uri="{D42A27DB-BD31-4B8C-83A1-F6EECF244321}">
                <p14:modId xmlns:p14="http://schemas.microsoft.com/office/powerpoint/2010/main" val="2567222119"/>
              </p:ext>
            </p:extLst>
          </p:nvPr>
        </p:nvGraphicFramePr>
        <p:xfrm>
          <a:off x="1270861" y="2377644"/>
          <a:ext cx="6006662" cy="2353407"/>
        </p:xfrm>
        <a:graphic>
          <a:graphicData uri="http://schemas.openxmlformats.org/drawingml/2006/table">
            <a:tbl>
              <a:tblPr firstRow="1" bandRow="1">
                <a:tableStyleId>{D27102A9-8310-4765-A935-A1911B00CA55}</a:tableStyleId>
              </a:tblPr>
              <a:tblGrid>
                <a:gridCol w="6006662">
                  <a:extLst>
                    <a:ext uri="{9D8B030D-6E8A-4147-A177-3AD203B41FA5}">
                      <a16:colId xmlns:a16="http://schemas.microsoft.com/office/drawing/2014/main" val="20000"/>
                    </a:ext>
                  </a:extLst>
                </a:gridCol>
              </a:tblGrid>
              <a:tr h="504497">
                <a:tc>
                  <a:txBody>
                    <a:bodyPr/>
                    <a:lstStyle/>
                    <a:p>
                      <a:pPr algn="ctr"/>
                      <a:r>
                        <a:rPr lang="en-US" sz="2000" dirty="0" smtClean="0"/>
                        <a:t>Application Intake Periods</a:t>
                      </a:r>
                      <a:endParaRPr lang="en-CA" sz="2000" dirty="0">
                        <a:solidFill>
                          <a:srgbClr val="68213B"/>
                        </a:solidFill>
                      </a:endParaRPr>
                    </a:p>
                  </a:txBody>
                  <a:tcPr/>
                </a:tc>
                <a:extLst>
                  <a:ext uri="{0D108BD9-81ED-4DB2-BD59-A6C34878D82A}">
                    <a16:rowId xmlns:a16="http://schemas.microsoft.com/office/drawing/2014/main" val="10000"/>
                  </a:ext>
                </a:extLst>
              </a:tr>
              <a:tr h="504497">
                <a:tc>
                  <a:txBody>
                    <a:bodyPr/>
                    <a:lstStyle/>
                    <a:p>
                      <a:pPr algn="ctr"/>
                      <a:r>
                        <a:rPr lang="en-US" dirty="0" smtClean="0"/>
                        <a:t>Transition intake: October</a:t>
                      </a:r>
                      <a:r>
                        <a:rPr lang="en-US" baseline="0" dirty="0" smtClean="0"/>
                        <a:t> 25-November 30, 2017</a:t>
                      </a:r>
                      <a:endParaRPr lang="en-US" baseline="0" dirty="0" smtClean="0">
                        <a:solidFill>
                          <a:srgbClr val="68213B"/>
                        </a:solidFill>
                      </a:endParaRPr>
                    </a:p>
                  </a:txBody>
                  <a:tcPr anchor="ctr"/>
                </a:tc>
                <a:extLst>
                  <a:ext uri="{0D108BD9-81ED-4DB2-BD59-A6C34878D82A}">
                    <a16:rowId xmlns:a16="http://schemas.microsoft.com/office/drawing/2014/main" val="10001"/>
                  </a:ext>
                </a:extLst>
              </a:tr>
              <a:tr h="335994">
                <a:tc>
                  <a:txBody>
                    <a:bodyPr/>
                    <a:lstStyle/>
                    <a:p>
                      <a:pPr algn="ctr"/>
                      <a:r>
                        <a:rPr lang="en-US" dirty="0" smtClean="0"/>
                        <a:t> February 1 – March</a:t>
                      </a:r>
                      <a:r>
                        <a:rPr lang="en-US" baseline="0" dirty="0" smtClean="0"/>
                        <a:t> 31</a:t>
                      </a:r>
                      <a:r>
                        <a:rPr lang="en-US" baseline="30000" dirty="0" smtClean="0"/>
                        <a:t>st</a:t>
                      </a:r>
                      <a:endParaRPr lang="en-CA" dirty="0">
                        <a:solidFill>
                          <a:srgbClr val="68213B"/>
                        </a:solidFill>
                      </a:endParaRPr>
                    </a:p>
                  </a:txBody>
                  <a:tcPr anchor="ctr"/>
                </a:tc>
                <a:extLst>
                  <a:ext uri="{0D108BD9-81ED-4DB2-BD59-A6C34878D82A}">
                    <a16:rowId xmlns:a16="http://schemas.microsoft.com/office/drawing/2014/main" val="10002"/>
                  </a:ext>
                </a:extLst>
              </a:tr>
              <a:tr h="504497">
                <a:tc>
                  <a:txBody>
                    <a:bodyPr/>
                    <a:lstStyle/>
                    <a:p>
                      <a:pPr algn="ctr"/>
                      <a:r>
                        <a:rPr lang="en-US" dirty="0" smtClean="0"/>
                        <a:t>  June 1 – July 31</a:t>
                      </a:r>
                      <a:endParaRPr lang="en-CA" dirty="0">
                        <a:solidFill>
                          <a:srgbClr val="68213B"/>
                        </a:solidFill>
                      </a:endParaRPr>
                    </a:p>
                  </a:txBody>
                  <a:tcPr anchor="ctr"/>
                </a:tc>
                <a:extLst>
                  <a:ext uri="{0D108BD9-81ED-4DB2-BD59-A6C34878D82A}">
                    <a16:rowId xmlns:a16="http://schemas.microsoft.com/office/drawing/2014/main" val="10003"/>
                  </a:ext>
                </a:extLst>
              </a:tr>
              <a:tr h="474156">
                <a:tc>
                  <a:txBody>
                    <a:bodyPr/>
                    <a:lstStyle/>
                    <a:p>
                      <a:pPr algn="ctr"/>
                      <a:r>
                        <a:rPr lang="en-US" dirty="0" smtClean="0"/>
                        <a:t>        October 1 – November 30</a:t>
                      </a:r>
                      <a:endParaRPr lang="en-CA" dirty="0">
                        <a:solidFill>
                          <a:srgbClr val="68213B"/>
                        </a:solidFill>
                      </a:endParaRPr>
                    </a:p>
                  </a:txBody>
                  <a:tcPr anchor="ctr"/>
                </a:tc>
                <a:extLst>
                  <a:ext uri="{0D108BD9-81ED-4DB2-BD59-A6C34878D82A}">
                    <a16:rowId xmlns:a16="http://schemas.microsoft.com/office/drawing/2014/main" val="10004"/>
                  </a:ext>
                </a:extLst>
              </a:tr>
            </a:tbl>
          </a:graphicData>
        </a:graphic>
      </p:graphicFrame>
      <p:pic>
        <p:nvPicPr>
          <p:cNvPr id="512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8"/>
          <p:cNvSpPr txBox="1">
            <a:spLocks noChangeArrowheads="1"/>
          </p:cNvSpPr>
          <p:nvPr/>
        </p:nvSpPr>
        <p:spPr bwMode="auto">
          <a:xfrm>
            <a:off x="388938" y="50641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Grant Intakes and Deadlines</a:t>
            </a:r>
            <a:endParaRPr lang="en-CA" alt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388938" y="1544320"/>
            <a:ext cx="8342416" cy="417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defRPr/>
            </a:pPr>
            <a:r>
              <a:rPr lang="en-US" b="0" dirty="0" smtClean="0"/>
              <a:t>Program budget allocated into two funding envelopes</a:t>
            </a:r>
            <a:r>
              <a:rPr lang="en-CA" b="0" dirty="0" smtClean="0"/>
              <a:t>:</a:t>
            </a:r>
          </a:p>
          <a:p>
            <a:pPr lvl="1">
              <a:defRPr/>
            </a:pPr>
            <a:r>
              <a:rPr lang="en-CA" b="0" dirty="0" smtClean="0"/>
              <a:t>Cultural Envelope</a:t>
            </a:r>
            <a:r>
              <a:rPr lang="en-CA" b="0" dirty="0"/>
              <a:t> </a:t>
            </a:r>
            <a:r>
              <a:rPr lang="en-CA" b="0" dirty="0" smtClean="0"/>
              <a:t>for </a:t>
            </a:r>
            <a:r>
              <a:rPr lang="en-CA" b="0" dirty="0" smtClean="0">
                <a:solidFill>
                  <a:srgbClr val="C05017"/>
                </a:solidFill>
              </a:rPr>
              <a:t>Grants up </a:t>
            </a:r>
            <a:r>
              <a:rPr lang="en-CA" b="0" dirty="0">
                <a:solidFill>
                  <a:srgbClr val="C05017"/>
                </a:solidFill>
              </a:rPr>
              <a:t>to $3 million </a:t>
            </a:r>
            <a:endParaRPr lang="en-CA" b="0" dirty="0"/>
          </a:p>
          <a:p>
            <a:pPr lvl="1">
              <a:defRPr/>
            </a:pPr>
            <a:r>
              <a:rPr lang="en-US" b="0" dirty="0" smtClean="0"/>
              <a:t>Commercial Envelope</a:t>
            </a:r>
            <a:r>
              <a:rPr lang="en-CA" b="0" dirty="0"/>
              <a:t> </a:t>
            </a:r>
            <a:r>
              <a:rPr lang="en-CA" b="0" dirty="0" smtClean="0"/>
              <a:t>for grants </a:t>
            </a:r>
            <a:r>
              <a:rPr lang="en-CA" b="0" dirty="0" smtClean="0">
                <a:solidFill>
                  <a:srgbClr val="C05017"/>
                </a:solidFill>
              </a:rPr>
              <a:t>greater </a:t>
            </a:r>
            <a:r>
              <a:rPr lang="en-CA" b="0" dirty="0">
                <a:solidFill>
                  <a:srgbClr val="C05017"/>
                </a:solidFill>
              </a:rPr>
              <a:t>than $3 million, up to $5 </a:t>
            </a:r>
            <a:r>
              <a:rPr lang="en-CA" b="0" dirty="0" smtClean="0">
                <a:solidFill>
                  <a:srgbClr val="C05017"/>
                </a:solidFill>
              </a:rPr>
              <a:t>million</a:t>
            </a:r>
          </a:p>
          <a:p>
            <a:pPr lvl="2">
              <a:defRPr/>
            </a:pPr>
            <a:r>
              <a:rPr lang="en-CA" b="0" dirty="0" smtClean="0">
                <a:solidFill>
                  <a:srgbClr val="C05017"/>
                </a:solidFill>
              </a:rPr>
              <a:t>cap </a:t>
            </a:r>
            <a:r>
              <a:rPr lang="en-CA" b="0" dirty="0">
                <a:solidFill>
                  <a:srgbClr val="C05017"/>
                </a:solidFill>
              </a:rPr>
              <a:t>increase </a:t>
            </a:r>
            <a:r>
              <a:rPr lang="en-CA" b="0" dirty="0" smtClean="0">
                <a:solidFill>
                  <a:srgbClr val="C05017"/>
                </a:solidFill>
              </a:rPr>
              <a:t>up </a:t>
            </a:r>
            <a:r>
              <a:rPr lang="en-CA" b="0" dirty="0">
                <a:solidFill>
                  <a:srgbClr val="C05017"/>
                </a:solidFill>
              </a:rPr>
              <a:t>to $7.5 </a:t>
            </a:r>
            <a:r>
              <a:rPr lang="en-CA" b="0" dirty="0" smtClean="0">
                <a:solidFill>
                  <a:srgbClr val="C05017"/>
                </a:solidFill>
              </a:rPr>
              <a:t>million available </a:t>
            </a:r>
            <a:br>
              <a:rPr lang="en-CA" b="0" dirty="0" smtClean="0">
                <a:solidFill>
                  <a:srgbClr val="C05017"/>
                </a:solidFill>
              </a:rPr>
            </a:br>
            <a:endParaRPr lang="en-CA" b="0" dirty="0" smtClean="0">
              <a:solidFill>
                <a:srgbClr val="C05017"/>
              </a:solidFill>
            </a:endParaRPr>
          </a:p>
          <a:p>
            <a:pPr>
              <a:defRPr/>
            </a:pPr>
            <a:r>
              <a:rPr lang="en-US" b="0" dirty="0" smtClean="0"/>
              <a:t>Each envelope has two funding Tiers </a:t>
            </a:r>
          </a:p>
          <a:p>
            <a:pPr lvl="1">
              <a:defRPr/>
            </a:pPr>
            <a:r>
              <a:rPr lang="en-CA" b="0" dirty="0" smtClean="0"/>
              <a:t>Albertan: </a:t>
            </a:r>
            <a:r>
              <a:rPr lang="en-CA" b="0" dirty="0" smtClean="0">
                <a:solidFill>
                  <a:srgbClr val="C05017"/>
                </a:solidFill>
              </a:rPr>
              <a:t>29 or 30 per cent of eligible Alberta expenses</a:t>
            </a:r>
            <a:endParaRPr lang="en-CA" b="0" dirty="0"/>
          </a:p>
          <a:p>
            <a:pPr lvl="1">
              <a:defRPr/>
            </a:pPr>
            <a:r>
              <a:rPr lang="en-US" b="0" dirty="0" smtClean="0"/>
              <a:t>Non-Albertan</a:t>
            </a:r>
            <a:r>
              <a:rPr lang="en-CA" b="0" dirty="0" smtClean="0"/>
              <a:t>: 25 or 26 per cent of eligible Alberta expenses</a:t>
            </a:r>
            <a:endParaRPr lang="en-CA" b="0" dirty="0"/>
          </a:p>
          <a:p>
            <a:pPr marL="231775" lvl="1" indent="-231775">
              <a:buFontTx/>
              <a:buChar char="•"/>
              <a:defRPr/>
            </a:pPr>
            <a:endParaRPr lang="en-US" b="0" dirty="0" smtClean="0"/>
          </a:p>
          <a:p>
            <a:pPr marL="231775" lvl="1" indent="-231775">
              <a:buFontTx/>
              <a:buChar char="•"/>
              <a:defRPr/>
            </a:pPr>
            <a:r>
              <a:rPr lang="en-US" sz="2000" b="0" dirty="0">
                <a:solidFill>
                  <a:srgbClr val="6E3319"/>
                </a:solidFill>
              </a:rPr>
              <a:t>Applications only competing within their envelope</a:t>
            </a:r>
            <a:r>
              <a:rPr lang="en-US" sz="2000" b="0" dirty="0" smtClean="0">
                <a:solidFill>
                  <a:srgbClr val="6E3319"/>
                </a:solidFill>
              </a:rPr>
              <a:t>.</a:t>
            </a:r>
          </a:p>
          <a:p>
            <a:pPr marL="231775" lvl="1" indent="-231775">
              <a:buFontTx/>
              <a:buChar char="•"/>
              <a:defRPr/>
            </a:pPr>
            <a:endParaRPr lang="en-US" b="0" dirty="0" smtClean="0"/>
          </a:p>
          <a:p>
            <a:pPr>
              <a:defRPr/>
            </a:pPr>
            <a:r>
              <a:rPr lang="en-US" b="0" dirty="0" smtClean="0"/>
              <a:t>½ of the Cultural Envelope budget will be reserved for Albertan projects each year.</a:t>
            </a:r>
            <a:endParaRPr lang="en-CA" b="0" dirty="0"/>
          </a:p>
          <a:p>
            <a:pPr>
              <a:defRPr/>
            </a:pPr>
            <a:endParaRPr lang="en-CA" b="0" dirty="0" smtClean="0"/>
          </a:p>
          <a:p>
            <a:pPr marL="0" indent="0">
              <a:buNone/>
              <a:defRPr/>
            </a:pPr>
            <a:endParaRPr lang="en-CA" b="0" dirty="0"/>
          </a:p>
          <a:p>
            <a:pPr marL="0" indent="0">
              <a:buFontTx/>
              <a:buNone/>
              <a:defRPr/>
            </a:pPr>
            <a:endParaRPr lang="en-US" b="0" dirty="0" smtClean="0"/>
          </a:p>
          <a:p>
            <a:pPr lvl="1">
              <a:defRPr/>
            </a:pPr>
            <a:endParaRPr lang="en-US" dirty="0" smtClean="0"/>
          </a:p>
          <a:p>
            <a:pPr>
              <a:defRPr/>
            </a:pPr>
            <a:endParaRPr lang="en-US" dirty="0" smtClean="0"/>
          </a:p>
          <a:p>
            <a:pPr>
              <a:defRPr/>
            </a:pPr>
            <a:endParaRPr lang="en-CA" altLang="en-US" b="0" dirty="0" smtClean="0"/>
          </a:p>
          <a:p>
            <a:pPr lvl="1">
              <a:defRPr/>
            </a:pPr>
            <a:endParaRPr lang="en-CA" altLang="en-US" dirty="0" smtClean="0"/>
          </a:p>
          <a:p>
            <a:pPr>
              <a:defRPr/>
            </a:pPr>
            <a:endParaRPr lang="en-US" altLang="en-US" dirty="0" smtClean="0"/>
          </a:p>
          <a:p>
            <a:pPr eaLnBrk="1" hangingPunct="1">
              <a:defRPr/>
            </a:pPr>
            <a:endParaRPr lang="en-CA" altLang="en-US" dirty="0" smtClean="0"/>
          </a:p>
        </p:txBody>
      </p:sp>
      <p:sp>
        <p:nvSpPr>
          <p:cNvPr id="5128" name="Rectangle 8"/>
          <p:cNvSpPr txBox="1">
            <a:spLocks noChangeArrowheads="1"/>
          </p:cNvSpPr>
          <p:nvPr/>
        </p:nvSpPr>
        <p:spPr bwMode="auto">
          <a:xfrm>
            <a:off x="388938" y="49625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Envelopes and Tiers</a:t>
            </a:r>
            <a:endParaRPr lang="en-CA" altLang="en-US" sz="3200" dirty="0"/>
          </a:p>
        </p:txBody>
      </p:sp>
    </p:spTree>
    <p:extLst>
      <p:ext uri="{BB962C8B-B14F-4D97-AF65-F5344CB8AC3E}">
        <p14:creationId xmlns:p14="http://schemas.microsoft.com/office/powerpoint/2010/main" val="1957112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25" descr="AB Logo orange RGB_reverse - no tag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975" y="6096000"/>
            <a:ext cx="16906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p:cNvSpPr txBox="1">
            <a:spLocks noChangeArrowheads="1"/>
          </p:cNvSpPr>
          <p:nvPr/>
        </p:nvSpPr>
        <p:spPr bwMode="auto">
          <a:xfrm>
            <a:off x="457200" y="1544320"/>
            <a:ext cx="8342416" cy="417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Char char="•"/>
              <a:defRPr sz="2000" b="1">
                <a:solidFill>
                  <a:srgbClr val="6E3319"/>
                </a:solidFill>
                <a:latin typeface="Arial" charset="0"/>
              </a:defRPr>
            </a:lvl1pPr>
            <a:lvl2pPr marL="566738" indent="-219075" eaLnBrk="0" hangingPunct="0">
              <a:spcBef>
                <a:spcPct val="20000"/>
              </a:spcBef>
              <a:buChar char="–"/>
              <a:defRPr b="1">
                <a:solidFill>
                  <a:srgbClr val="C05017"/>
                </a:solidFill>
                <a:latin typeface="Arial" charset="0"/>
              </a:defRPr>
            </a:lvl2pPr>
            <a:lvl3pPr indent="-231775" eaLnBrk="0" hangingPunct="0">
              <a:spcBef>
                <a:spcPct val="20000"/>
              </a:spcBef>
              <a:buChar char="•"/>
              <a:defRPr>
                <a:solidFill>
                  <a:schemeClr val="tx1"/>
                </a:solidFill>
                <a:latin typeface="Arial" charset="0"/>
              </a:defRPr>
            </a:lvl3pPr>
            <a:lvl4pPr marL="1262063" indent="-231775"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defRPr/>
            </a:pPr>
            <a:r>
              <a:rPr lang="en-US" sz="1800" b="0" dirty="0" smtClean="0"/>
              <a:t>In place of the shoot day bonus </a:t>
            </a:r>
          </a:p>
          <a:p>
            <a:pPr>
              <a:defRPr/>
            </a:pPr>
            <a:r>
              <a:rPr lang="en-US" sz="1800" b="0" dirty="0" smtClean="0"/>
              <a:t>Added to both funding Tiers</a:t>
            </a:r>
          </a:p>
          <a:p>
            <a:pPr lvl="1">
              <a:defRPr/>
            </a:pPr>
            <a:r>
              <a:rPr lang="en-US" b="0" dirty="0" smtClean="0"/>
              <a:t>1% </a:t>
            </a:r>
            <a:r>
              <a:rPr lang="en-US" b="0" dirty="0" smtClean="0">
                <a:solidFill>
                  <a:srgbClr val="C05017"/>
                </a:solidFill>
              </a:rPr>
              <a:t>bonus: projects with off screen crew of 35% or more who self-identify as member of an under-represented or marginalized group including:</a:t>
            </a:r>
          </a:p>
          <a:p>
            <a:pPr lvl="2">
              <a:defRPr/>
            </a:pPr>
            <a:r>
              <a:rPr lang="en-US" b="0" dirty="0">
                <a:solidFill>
                  <a:srgbClr val="C05017"/>
                </a:solidFill>
              </a:rPr>
              <a:t>f</a:t>
            </a:r>
            <a:r>
              <a:rPr lang="en-US" b="0" dirty="0" smtClean="0">
                <a:solidFill>
                  <a:srgbClr val="C05017"/>
                </a:solidFill>
              </a:rPr>
              <a:t>emale</a:t>
            </a:r>
          </a:p>
          <a:p>
            <a:pPr lvl="2">
              <a:defRPr/>
            </a:pPr>
            <a:r>
              <a:rPr lang="en-US" b="0" dirty="0" smtClean="0">
                <a:solidFill>
                  <a:srgbClr val="C05017"/>
                </a:solidFill>
              </a:rPr>
              <a:t>gender non-conforming</a:t>
            </a:r>
          </a:p>
          <a:p>
            <a:pPr lvl="2">
              <a:defRPr/>
            </a:pPr>
            <a:r>
              <a:rPr lang="en-US" b="0" dirty="0" smtClean="0">
                <a:solidFill>
                  <a:srgbClr val="C05017"/>
                </a:solidFill>
              </a:rPr>
              <a:t>visible minorities</a:t>
            </a:r>
          </a:p>
          <a:p>
            <a:pPr lvl="2">
              <a:defRPr/>
            </a:pPr>
            <a:r>
              <a:rPr lang="en-US" b="0" dirty="0" smtClean="0">
                <a:solidFill>
                  <a:srgbClr val="C05017"/>
                </a:solidFill>
              </a:rPr>
              <a:t>members of indigenous groups </a:t>
            </a:r>
          </a:p>
          <a:p>
            <a:pPr lvl="2">
              <a:defRPr/>
            </a:pPr>
            <a:r>
              <a:rPr lang="en-US" b="0" dirty="0" smtClean="0">
                <a:solidFill>
                  <a:srgbClr val="C05017"/>
                </a:solidFill>
              </a:rPr>
              <a:t>persons with disabilities</a:t>
            </a:r>
          </a:p>
          <a:p>
            <a:pPr>
              <a:defRPr/>
            </a:pPr>
            <a:r>
              <a:rPr lang="en-US" sz="1800" b="0" dirty="0" smtClean="0"/>
              <a:t> </a:t>
            </a:r>
            <a:r>
              <a:rPr lang="en-US" sz="1800" b="0" i="1" dirty="0"/>
              <a:t>A revised Statutory Declaration </a:t>
            </a:r>
            <a:r>
              <a:rPr lang="en-US" sz="1800" b="0" i="1" dirty="0" smtClean="0"/>
              <a:t>provided </a:t>
            </a:r>
            <a:r>
              <a:rPr lang="en-US" sz="1800" b="0" i="1" dirty="0"/>
              <a:t>with </a:t>
            </a:r>
            <a:r>
              <a:rPr lang="en-US" sz="1800" b="0" i="1" dirty="0" smtClean="0"/>
              <a:t>application </a:t>
            </a:r>
            <a:r>
              <a:rPr lang="en-US" sz="1800" b="0" i="1" dirty="0"/>
              <a:t>materials which includes an option for self-identification along with declaration of Alberta Residency.</a:t>
            </a:r>
            <a:r>
              <a:rPr lang="en-CA" sz="1800" b="0" dirty="0"/>
              <a:t/>
            </a:r>
            <a:br>
              <a:rPr lang="en-CA" sz="1800" b="0" dirty="0"/>
            </a:br>
            <a:endParaRPr lang="en-CA" sz="1800" b="0" dirty="0"/>
          </a:p>
          <a:p>
            <a:pPr marL="0" indent="0">
              <a:buNone/>
              <a:defRPr/>
            </a:pPr>
            <a:endParaRPr lang="en-CA" sz="1800" b="0" dirty="0"/>
          </a:p>
          <a:p>
            <a:pPr>
              <a:defRPr/>
            </a:pPr>
            <a:endParaRPr lang="en-CA" sz="1800" b="0" dirty="0" smtClean="0"/>
          </a:p>
          <a:p>
            <a:pPr marL="0" indent="0">
              <a:buNone/>
              <a:defRPr/>
            </a:pPr>
            <a:endParaRPr lang="en-CA" sz="1800" b="0" dirty="0"/>
          </a:p>
          <a:p>
            <a:pPr marL="0" indent="0">
              <a:buFontTx/>
              <a:buNone/>
              <a:defRPr/>
            </a:pPr>
            <a:endParaRPr lang="en-US" sz="1800" b="0" dirty="0" smtClean="0"/>
          </a:p>
          <a:p>
            <a:pPr lvl="1">
              <a:defRPr/>
            </a:pPr>
            <a:endParaRPr lang="en-US" dirty="0" smtClean="0"/>
          </a:p>
          <a:p>
            <a:pPr>
              <a:defRPr/>
            </a:pPr>
            <a:endParaRPr lang="en-US" sz="1800" dirty="0" smtClean="0"/>
          </a:p>
          <a:p>
            <a:pPr>
              <a:defRPr/>
            </a:pPr>
            <a:endParaRPr lang="en-CA" altLang="en-US" sz="1800" b="0" dirty="0" smtClean="0"/>
          </a:p>
          <a:p>
            <a:pPr lvl="1">
              <a:defRPr/>
            </a:pPr>
            <a:endParaRPr lang="en-CA" altLang="en-US" dirty="0" smtClean="0"/>
          </a:p>
          <a:p>
            <a:pPr>
              <a:defRPr/>
            </a:pPr>
            <a:endParaRPr lang="en-US" altLang="en-US" sz="1800" dirty="0" smtClean="0"/>
          </a:p>
          <a:p>
            <a:pPr eaLnBrk="1" hangingPunct="1">
              <a:defRPr/>
            </a:pPr>
            <a:endParaRPr lang="en-CA" altLang="en-US" sz="1800" dirty="0" smtClean="0"/>
          </a:p>
        </p:txBody>
      </p:sp>
      <p:sp>
        <p:nvSpPr>
          <p:cNvPr id="5128" name="Rectangle 8"/>
          <p:cNvSpPr txBox="1">
            <a:spLocks noChangeArrowheads="1"/>
          </p:cNvSpPr>
          <p:nvPr/>
        </p:nvSpPr>
        <p:spPr bwMode="auto">
          <a:xfrm>
            <a:off x="388938" y="496253"/>
            <a:ext cx="82296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rgbClr val="6E3319"/>
                </a:solidFill>
                <a:latin typeface="Arial" charset="0"/>
              </a:defRPr>
            </a:lvl1pPr>
            <a:lvl2pPr marL="566738" indent="-219075">
              <a:spcBef>
                <a:spcPct val="20000"/>
              </a:spcBef>
              <a:buChar char="–"/>
              <a:defRPr b="1">
                <a:solidFill>
                  <a:srgbClr val="C05017"/>
                </a:solidFill>
                <a:latin typeface="Arial" charset="0"/>
              </a:defRPr>
            </a:lvl2pPr>
            <a:lvl3pPr indent="-231775">
              <a:spcBef>
                <a:spcPct val="20000"/>
              </a:spcBef>
              <a:buChar char="•"/>
              <a:defRPr>
                <a:solidFill>
                  <a:schemeClr val="tx1"/>
                </a:solidFill>
                <a:latin typeface="Arial" charset="0"/>
              </a:defRPr>
            </a:lvl3pPr>
            <a:lvl4pPr marL="1262063" indent="-231775">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3200" dirty="0" smtClean="0"/>
              <a:t>Diversity and Inclusion Bonus </a:t>
            </a:r>
            <a:endParaRPr lang="en-CA" altLang="en-US" sz="3200" dirty="0"/>
          </a:p>
        </p:txBody>
      </p:sp>
    </p:spTree>
    <p:extLst>
      <p:ext uri="{BB962C8B-B14F-4D97-AF65-F5344CB8AC3E}">
        <p14:creationId xmlns:p14="http://schemas.microsoft.com/office/powerpoint/2010/main" val="61089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11037</TotalTime>
  <Words>1239</Words>
  <Application>Microsoft Office PowerPoint</Application>
  <PresentationFormat>On-screen Show (4:3)</PresentationFormat>
  <Paragraphs>289</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Screen-Based Production Grant (SPG) Summary    Cultural Industries Branch Alberta Culture and Tourism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Grant Payment and Reporting</vt:lpstr>
      <vt:lpstr>Grant Payment and Reporting</vt:lpstr>
      <vt:lpstr>PowerPoint Presentation</vt:lpstr>
      <vt:lpstr>PowerPoint Presentation</vt:lpstr>
      <vt:lpstr>PowerPoint Presentation</vt:lpstr>
      <vt:lpstr>PowerPoint Presentation</vt:lpstr>
      <vt:lpstr>PowerPoint Presentation</vt:lpstr>
      <vt:lpstr>PowerPoint Presentation</vt:lpstr>
    </vt:vector>
  </TitlesOfParts>
  <Company>Government of Alberta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Access Management</dc:title>
  <dc:creator>Kimberly Evans</dc:creator>
  <cp:lastModifiedBy>Krista Siebel</cp:lastModifiedBy>
  <cp:revision>267</cp:revision>
  <cp:lastPrinted>2017-10-13T16:48:11Z</cp:lastPrinted>
  <dcterms:created xsi:type="dcterms:W3CDTF">2009-04-06T05:16:49Z</dcterms:created>
  <dcterms:modified xsi:type="dcterms:W3CDTF">2017-10-20T20:36:13Z</dcterms:modified>
</cp:coreProperties>
</file>